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714" r:id="rId2"/>
    <p:sldId id="715" r:id="rId3"/>
    <p:sldId id="716" r:id="rId4"/>
    <p:sldId id="717" r:id="rId5"/>
    <p:sldId id="721" r:id="rId6"/>
    <p:sldId id="794" r:id="rId7"/>
    <p:sldId id="811" r:id="rId8"/>
    <p:sldId id="792" r:id="rId9"/>
    <p:sldId id="807" r:id="rId10"/>
    <p:sldId id="808" r:id="rId11"/>
    <p:sldId id="804" r:id="rId12"/>
    <p:sldId id="803" r:id="rId13"/>
    <p:sldId id="812" r:id="rId14"/>
    <p:sldId id="806" r:id="rId15"/>
    <p:sldId id="802" r:id="rId16"/>
    <p:sldId id="801" r:id="rId17"/>
    <p:sldId id="805" r:id="rId18"/>
    <p:sldId id="754" r:id="rId19"/>
    <p:sldId id="758" r:id="rId20"/>
    <p:sldId id="759" r:id="rId21"/>
    <p:sldId id="761" r:id="rId22"/>
    <p:sldId id="719" r:id="rId23"/>
    <p:sldId id="813" r:id="rId24"/>
    <p:sldId id="814" r:id="rId25"/>
    <p:sldId id="815" r:id="rId26"/>
    <p:sldId id="816" r:id="rId27"/>
    <p:sldId id="817" r:id="rId28"/>
    <p:sldId id="810" r:id="rId29"/>
    <p:sldId id="771" r:id="rId30"/>
    <p:sldId id="772" r:id="rId31"/>
    <p:sldId id="773" r:id="rId32"/>
    <p:sldId id="774" r:id="rId33"/>
    <p:sldId id="775" r:id="rId34"/>
    <p:sldId id="776" r:id="rId35"/>
    <p:sldId id="777" r:id="rId36"/>
    <p:sldId id="778" r:id="rId37"/>
    <p:sldId id="779" r:id="rId38"/>
    <p:sldId id="780" r:id="rId39"/>
    <p:sldId id="781" r:id="rId40"/>
    <p:sldId id="784" r:id="rId41"/>
    <p:sldId id="786" r:id="rId42"/>
    <p:sldId id="764" r:id="rId43"/>
    <p:sldId id="765" r:id="rId44"/>
    <p:sldId id="766" r:id="rId45"/>
    <p:sldId id="767" r:id="rId46"/>
    <p:sldId id="768" r:id="rId47"/>
    <p:sldId id="718" r:id="rId48"/>
    <p:sldId id="703" r:id="rId49"/>
    <p:sldId id="750" r:id="rId50"/>
    <p:sldId id="751" r:id="rId51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AEE996"/>
    <a:srgbClr val="DBFFD9"/>
    <a:srgbClr val="FFAA99"/>
    <a:srgbClr val="FFFFCC"/>
    <a:srgbClr val="FFFFD9"/>
    <a:srgbClr val="99FF99"/>
    <a:srgbClr val="F80830"/>
    <a:srgbClr val="00FF00"/>
    <a:srgbClr val="F32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75744" autoAdjust="0"/>
  </p:normalViewPr>
  <p:slideViewPr>
    <p:cSldViewPr snapToGrid="0">
      <p:cViewPr varScale="1">
        <p:scale>
          <a:sx n="114" d="100"/>
          <a:sy n="114" d="100"/>
        </p:scale>
        <p:origin x="49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388880332253443E-2"/>
          <c:y val="2.0176118627743655E-2"/>
          <c:w val="0.91630894426677167"/>
          <c:h val="0.664364262424468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уровень газификации, %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dLbl>
              <c:idx val="0"/>
              <c:layout>
                <c:manualLayout>
                  <c:x val="1.4882965316161732E-2"/>
                  <c:y val="-2.46507072423777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5DB-4131-AEDF-EB481B41AA61}"/>
                </c:ext>
              </c:extLst>
            </c:dLbl>
            <c:dLbl>
              <c:idx val="2"/>
              <c:layout>
                <c:manualLayout>
                  <c:x val="2.9855911141285743E-3"/>
                  <c:y val="3.281333244453140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462-4215-AE7F-2C9611E601C5}"/>
                </c:ext>
              </c:extLst>
            </c:dLbl>
            <c:dLbl>
              <c:idx val="3"/>
              <c:layout>
                <c:manualLayout>
                  <c:x val="7.1928751947005877E-3"/>
                  <c:y val="-1.47904243454266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462-4215-AE7F-2C9611E601C5}"/>
                </c:ext>
              </c:extLst>
            </c:dLbl>
            <c:dLbl>
              <c:idx val="4"/>
              <c:layout>
                <c:manualLayout>
                  <c:x val="-3.8000948224021958E-3"/>
                  <c:y val="2.44876631944754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462-4215-AE7F-2C9611E601C5}"/>
                </c:ext>
              </c:extLst>
            </c:dLbl>
            <c:dLbl>
              <c:idx val="5"/>
              <c:layout>
                <c:manualLayout>
                  <c:x val="4.2522758046176388E-3"/>
                  <c:y val="-1.47904243454266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5DB-4131-AEDF-EB481B41AA61}"/>
                </c:ext>
              </c:extLst>
            </c:dLbl>
            <c:dLbl>
              <c:idx val="6"/>
              <c:layout>
                <c:manualLayout>
                  <c:x val="1.8114025277938127E-4"/>
                  <c:y val="8.425689375467544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62-4215-AE7F-2C9611E601C5}"/>
                </c:ext>
              </c:extLst>
            </c:dLbl>
            <c:dLbl>
              <c:idx val="8"/>
              <c:layout>
                <c:manualLayout>
                  <c:x val="-4.1233682310138682E-4"/>
                  <c:y val="-2.2596220605377685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462-4215-AE7F-2C9611E601C5}"/>
                </c:ext>
              </c:extLst>
            </c:dLbl>
            <c:dLbl>
              <c:idx val="10"/>
              <c:layout>
                <c:manualLayout>
                  <c:x val="3.7316231372018564E-4"/>
                  <c:y val="-9.843978492160903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62-4215-AE7F-2C9611E601C5}"/>
                </c:ext>
              </c:extLst>
            </c:dLbl>
            <c:dLbl>
              <c:idx val="11"/>
              <c:layout>
                <c:manualLayout>
                  <c:x val="1.8114025277938148E-4"/>
                  <c:y val="8.3249514458707315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462-4215-AE7F-2C9611E601C5}"/>
                </c:ext>
              </c:extLst>
            </c:dLbl>
            <c:dLbl>
              <c:idx val="12"/>
              <c:layout>
                <c:manualLayout>
                  <c:x val="-2.5783188845242611E-3"/>
                  <c:y val="1.87927675213151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462-4215-AE7F-2C9611E601C5}"/>
                </c:ext>
              </c:extLst>
            </c:dLbl>
            <c:dLbl>
              <c:idx val="13"/>
              <c:layout>
                <c:manualLayout>
                  <c:x val="4.4334160573970185E-3"/>
                  <c:y val="1.23090492163986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462-4215-AE7F-2C9611E601C5}"/>
                </c:ext>
              </c:extLst>
            </c:dLbl>
            <c:dLbl>
              <c:idx val="14"/>
              <c:layout>
                <c:manualLayout>
                  <c:x val="-9.5451872943338265E-3"/>
                  <c:y val="1.3157848765775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755-4146-A438-CA9D9803472C}"/>
                </c:ext>
              </c:extLst>
            </c:dLbl>
            <c:dLbl>
              <c:idx val="15"/>
              <c:layout>
                <c:manualLayout>
                  <c:x val="2.7594591373036421E-3"/>
                  <c:y val="9.9998408379532375E-3"/>
                </c:manualLayout>
              </c:layout>
              <c:tx>
                <c:rich>
                  <a:bodyPr/>
                  <a:lstStyle/>
                  <a:p>
                    <a:pPr>
                      <a:defRPr sz="1200" b="1" baseline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defRPr>
                    </a:pPr>
                    <a:r>
                      <a:rPr lang="en-US" sz="1200" baseline="0" dirty="0"/>
                      <a:t>68,0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755-4146-A438-CA9D9803472C}"/>
                </c:ext>
              </c:extLst>
            </c:dLbl>
            <c:dLbl>
              <c:idx val="16"/>
              <c:layout>
                <c:manualLayout>
                  <c:x val="6.7857281570300283E-3"/>
                  <c:y val="4.913642943628297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62-4215-AE7F-2C9611E60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aseline="0">
                    <a:solidFill>
                      <a:schemeClr val="accent3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Воронежская</c:v>
                </c:pt>
                <c:pt idx="2">
                  <c:v>Рязанская</c:v>
                </c:pt>
                <c:pt idx="3">
                  <c:v>Липецкая</c:v>
                </c:pt>
                <c:pt idx="4">
                  <c:v>Брянская</c:v>
                </c:pt>
                <c:pt idx="5">
                  <c:v>Орловская</c:v>
                </c:pt>
                <c:pt idx="6">
                  <c:v>Московская</c:v>
                </c:pt>
                <c:pt idx="7">
                  <c:v>Курская</c:v>
                </c:pt>
                <c:pt idx="8">
                  <c:v>Ярославская</c:v>
                </c:pt>
                <c:pt idx="9">
                  <c:v>Владимирская</c:v>
                </c:pt>
                <c:pt idx="10">
                  <c:v>Ивановская</c:v>
                </c:pt>
                <c:pt idx="11">
                  <c:v>Калужская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Тульская</c:v>
                </c:pt>
                <c:pt idx="15">
                  <c:v>Тверская</c:v>
                </c:pt>
                <c:pt idx="16">
                  <c:v>Костромская</c:v>
                </c:pt>
              </c:strCache>
            </c:strRef>
          </c:cat>
          <c:val>
            <c:numRef>
              <c:f>Лист1!$B$2:$B$18</c:f>
              <c:numCache>
                <c:formatCode>0.0</c:formatCode>
                <c:ptCount val="17"/>
                <c:pt idx="0">
                  <c:v>98</c:v>
                </c:pt>
                <c:pt idx="1">
                  <c:v>93.8</c:v>
                </c:pt>
                <c:pt idx="2">
                  <c:v>92.5</c:v>
                </c:pt>
                <c:pt idx="3">
                  <c:v>87.8</c:v>
                </c:pt>
                <c:pt idx="4">
                  <c:v>87.2</c:v>
                </c:pt>
                <c:pt idx="5">
                  <c:v>86.4</c:v>
                </c:pt>
                <c:pt idx="6">
                  <c:v>85.3</c:v>
                </c:pt>
                <c:pt idx="7">
                  <c:v>84.6</c:v>
                </c:pt>
                <c:pt idx="8">
                  <c:v>82.7</c:v>
                </c:pt>
                <c:pt idx="9">
                  <c:v>82.2</c:v>
                </c:pt>
                <c:pt idx="10">
                  <c:v>77.8</c:v>
                </c:pt>
                <c:pt idx="11">
                  <c:v>76</c:v>
                </c:pt>
                <c:pt idx="12">
                  <c:v>75.8</c:v>
                </c:pt>
                <c:pt idx="13">
                  <c:v>74.3</c:v>
                </c:pt>
                <c:pt idx="14">
                  <c:v>68.8</c:v>
                </c:pt>
                <c:pt idx="15">
                  <c:v>68</c:v>
                </c:pt>
                <c:pt idx="16">
                  <c:v>62.8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86-4993-89D9-9C337A66926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</c:strCache>
            </c:strRef>
          </c:tx>
          <c:spPr>
            <a:solidFill>
              <a:srgbClr val="FF0000"/>
            </a:solidFill>
          </c:spPr>
          <c:invertIfNegative val="0"/>
          <c:dLbls>
            <c:dLbl>
              <c:idx val="0"/>
              <c:layout>
                <c:manualLayout>
                  <c:x val="1.3435160013578591E-2"/>
                  <c:y val="-2.2969332711171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462-4215-AE7F-2C9611E601C5}"/>
                </c:ext>
              </c:extLst>
            </c:dLbl>
            <c:dLbl>
              <c:idx val="2"/>
              <c:layout>
                <c:manualLayout>
                  <c:x val="1.64207511277072E-2"/>
                  <c:y val="1.70489807455499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462-4215-AE7F-2C9611E601C5}"/>
                </c:ext>
              </c:extLst>
            </c:dLbl>
            <c:dLbl>
              <c:idx val="3"/>
              <c:layout>
                <c:manualLayout>
                  <c:x val="1.0449568899450012E-2"/>
                  <c:y val="-1.64066662222656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462-4215-AE7F-2C9611E601C5}"/>
                </c:ext>
              </c:extLst>
            </c:dLbl>
            <c:dLbl>
              <c:idx val="4"/>
              <c:layout>
                <c:manualLayout>
                  <c:x val="1.9406342241835749E-2"/>
                  <c:y val="6.23453316446094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462-4215-AE7F-2C9611E601C5}"/>
                </c:ext>
              </c:extLst>
            </c:dLbl>
            <c:dLbl>
              <c:idx val="5"/>
              <c:layout>
                <c:manualLayout>
                  <c:x val="0"/>
                  <c:y val="1.01651205100384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462-4215-AE7F-2C9611E601C5}"/>
                </c:ext>
              </c:extLst>
            </c:dLbl>
            <c:dLbl>
              <c:idx val="6"/>
              <c:layout>
                <c:manualLayout>
                  <c:x val="2.5377524470092842E-2"/>
                  <c:y val="5.90639984001564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462-4215-AE7F-2C9611E601C5}"/>
                </c:ext>
              </c:extLst>
            </c:dLbl>
            <c:dLbl>
              <c:idx val="8"/>
              <c:layout>
                <c:manualLayout>
                  <c:x val="8.9567733423857321E-3"/>
                  <c:y val="1.32322992741277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462-4215-AE7F-2C9611E601C5}"/>
                </c:ext>
              </c:extLst>
            </c:dLbl>
            <c:dLbl>
              <c:idx val="10"/>
              <c:layout>
                <c:manualLayout>
                  <c:x val="2.239193335596433E-2"/>
                  <c:y val="5.89567737311447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462-4215-AE7F-2C9611E601C5}"/>
                </c:ext>
              </c:extLst>
            </c:dLbl>
            <c:dLbl>
              <c:idx val="11"/>
              <c:layout>
                <c:manualLayout>
                  <c:x val="2.239193335596433E-2"/>
                  <c:y val="9.8439997333594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462-4215-AE7F-2C9611E601C5}"/>
                </c:ext>
              </c:extLst>
            </c:dLbl>
            <c:dLbl>
              <c:idx val="12"/>
              <c:layout>
                <c:manualLayout>
                  <c:x val="1.9406342241835749E-2"/>
                  <c:y val="3.937599893343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462-4215-AE7F-2C9611E601C5}"/>
                </c:ext>
              </c:extLst>
            </c:dLbl>
            <c:dLbl>
              <c:idx val="14"/>
              <c:layout>
                <c:manualLayout>
                  <c:x val="-1.4927955570642854E-3"/>
                  <c:y val="6.77685745423318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462-4215-AE7F-2C9611E601C5}"/>
                </c:ext>
              </c:extLst>
            </c:dLbl>
            <c:dLbl>
              <c:idx val="15"/>
              <c:layout>
                <c:manualLayout>
                  <c:x val="1.3435160013578702E-2"/>
                  <c:y val="1.0165120510038482E-2"/>
                </c:manualLayout>
              </c:layout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462-4215-AE7F-2C9611E601C5}"/>
                </c:ext>
              </c:extLst>
            </c:dLbl>
            <c:dLbl>
              <c:idx val="16"/>
              <c:layout>
                <c:manualLayout>
                  <c:x val="2.3884728913028671E-2"/>
                  <c:y val="4.93269649631123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462-4215-AE7F-2C9611E60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accent6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Воронежская</c:v>
                </c:pt>
                <c:pt idx="2">
                  <c:v>Рязанская</c:v>
                </c:pt>
                <c:pt idx="3">
                  <c:v>Липецкая</c:v>
                </c:pt>
                <c:pt idx="4">
                  <c:v>Брянская</c:v>
                </c:pt>
                <c:pt idx="5">
                  <c:v>Орловская</c:v>
                </c:pt>
                <c:pt idx="6">
                  <c:v>Московская</c:v>
                </c:pt>
                <c:pt idx="7">
                  <c:v>Курская</c:v>
                </c:pt>
                <c:pt idx="8">
                  <c:v>Ярославская</c:v>
                </c:pt>
                <c:pt idx="9">
                  <c:v>Владимирская</c:v>
                </c:pt>
                <c:pt idx="10">
                  <c:v>Ивановская</c:v>
                </c:pt>
                <c:pt idx="11">
                  <c:v>Калужская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Тульская</c:v>
                </c:pt>
                <c:pt idx="15">
                  <c:v>Тверская</c:v>
                </c:pt>
                <c:pt idx="16">
                  <c:v>Костромская</c:v>
                </c:pt>
              </c:strCache>
            </c:strRef>
          </c:cat>
          <c:val>
            <c:numRef>
              <c:f>Лист1!$C$2:$C$19</c:f>
              <c:numCache>
                <c:formatCode>General</c:formatCode>
                <c:ptCount val="18"/>
              </c:numCache>
            </c:numRef>
          </c:val>
          <c:extLst>
            <c:ext xmlns:c16="http://schemas.microsoft.com/office/drawing/2014/chart" uri="{C3380CC4-5D6E-409C-BE32-E72D297353CC}">
              <c16:uniqueId val="{00000012-8186-4993-89D9-9C337A66926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</c:strCache>
            </c:strRef>
          </c:tx>
          <c:invertIfNegative val="0"/>
          <c:dLbls>
            <c:dLbl>
              <c:idx val="0"/>
              <c:layout>
                <c:manualLayout>
                  <c:x val="1.3435160013578583E-2"/>
                  <c:y val="3.281333244453140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462-4215-AE7F-2C9611E601C5}"/>
                </c:ext>
              </c:extLst>
            </c:dLbl>
            <c:dLbl>
              <c:idx val="2"/>
              <c:layout>
                <c:manualLayout>
                  <c:x val="4.4783866711928712E-3"/>
                  <c:y val="9.8439997333594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8462-4215-AE7F-2C9611E601C5}"/>
                </c:ext>
              </c:extLst>
            </c:dLbl>
            <c:dLbl>
              <c:idx val="3"/>
              <c:layout>
                <c:manualLayout>
                  <c:x val="1.0449568899450012E-2"/>
                  <c:y val="6.562666488906263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8462-4215-AE7F-2C9611E601C5}"/>
                </c:ext>
              </c:extLst>
            </c:dLbl>
            <c:dLbl>
              <c:idx val="4"/>
              <c:layout>
                <c:manualLayout>
                  <c:x val="1.9406342241835749E-2"/>
                  <c:y val="2.62506659556250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8462-4215-AE7F-2C9611E601C5}"/>
                </c:ext>
              </c:extLst>
            </c:dLbl>
            <c:dLbl>
              <c:idx val="5"/>
              <c:layout>
                <c:manualLayout>
                  <c:x val="1.1942364456514304E-2"/>
                  <c:y val="2.2969332711171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8462-4215-AE7F-2C9611E601C5}"/>
                </c:ext>
              </c:extLst>
            </c:dLbl>
            <c:dLbl>
              <c:idx val="6"/>
              <c:layout>
                <c:manualLayout>
                  <c:x val="1.3435160013578583E-2"/>
                  <c:y val="-1.96879994667188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8462-4215-AE7F-2C9611E601C5}"/>
                </c:ext>
              </c:extLst>
            </c:dLbl>
            <c:dLbl>
              <c:idx val="7"/>
              <c:layout>
                <c:manualLayout>
                  <c:x val="1.0449568899450012E-2"/>
                  <c:y val="9.8439997333594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8462-4215-AE7F-2C9611E601C5}"/>
                </c:ext>
              </c:extLst>
            </c:dLbl>
            <c:dLbl>
              <c:idx val="8"/>
              <c:layout>
                <c:manualLayout>
                  <c:x val="1.492795557064284E-2"/>
                  <c:y val="2.9531999200078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462-4215-AE7F-2C9611E601C5}"/>
                </c:ext>
              </c:extLst>
            </c:dLbl>
            <c:dLbl>
              <c:idx val="9"/>
              <c:layout>
                <c:manualLayout>
                  <c:x val="1.1942364456514304E-2"/>
                  <c:y val="-6.015708120857247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8462-4215-AE7F-2C9611E601C5}"/>
                </c:ext>
              </c:extLst>
            </c:dLbl>
            <c:dLbl>
              <c:idx val="10"/>
              <c:layout>
                <c:manualLayout>
                  <c:x val="1.3435160013578583E-2"/>
                  <c:y val="6.562666488906263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8462-4215-AE7F-2C9611E601C5}"/>
                </c:ext>
              </c:extLst>
            </c:dLbl>
            <c:dLbl>
              <c:idx val="11"/>
              <c:layout>
                <c:manualLayout>
                  <c:x val="1.492795557064284E-2"/>
                  <c:y val="2.2969332711171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8462-4215-AE7F-2C9611E601C5}"/>
                </c:ext>
              </c:extLst>
            </c:dLbl>
            <c:dLbl>
              <c:idx val="12"/>
              <c:layout>
                <c:manualLayout>
                  <c:x val="1.1942364456514304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8462-4215-AE7F-2C9611E601C5}"/>
                </c:ext>
              </c:extLst>
            </c:dLbl>
            <c:dLbl>
              <c:idx val="13"/>
              <c:layout>
                <c:manualLayout>
                  <c:x val="8.9567733423857321E-3"/>
                  <c:y val="-9.8439997333594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8462-4215-AE7F-2C9611E601C5}"/>
                </c:ext>
              </c:extLst>
            </c:dLbl>
            <c:dLbl>
              <c:idx val="14"/>
              <c:layout>
                <c:manualLayout>
                  <c:x val="1.343516001357858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8462-4215-AE7F-2C9611E601C5}"/>
                </c:ext>
              </c:extLst>
            </c:dLbl>
            <c:dLbl>
              <c:idx val="15"/>
              <c:layout>
                <c:manualLayout>
                  <c:x val="1.0449568899450012E-2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200" b="1">
                      <a:latin typeface="Times New Roman" pitchFamily="18" charset="0"/>
                      <a:cs typeface="Times New Roman" pitchFamily="18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8462-4215-AE7F-2C9611E601C5}"/>
                </c:ext>
              </c:extLst>
            </c:dLbl>
            <c:dLbl>
              <c:idx val="16"/>
              <c:layout>
                <c:manualLayout>
                  <c:x val="1.64207511277072E-2"/>
                  <c:y val="2.62506659556250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8462-4215-AE7F-2C9611E601C5}"/>
                </c:ext>
              </c:extLst>
            </c:dLbl>
            <c:dLbl>
              <c:idx val="17"/>
              <c:layout>
                <c:manualLayout>
                  <c:x val="1.276869144597586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8462-4215-AE7F-2C9611E60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Times New Roman" pitchFamily="18" charset="0"/>
                    <a:cs typeface="Times New Roman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Воронежская</c:v>
                </c:pt>
                <c:pt idx="2">
                  <c:v>Рязанская</c:v>
                </c:pt>
                <c:pt idx="3">
                  <c:v>Липецкая</c:v>
                </c:pt>
                <c:pt idx="4">
                  <c:v>Брянская</c:v>
                </c:pt>
                <c:pt idx="5">
                  <c:v>Орловская</c:v>
                </c:pt>
                <c:pt idx="6">
                  <c:v>Московская</c:v>
                </c:pt>
                <c:pt idx="7">
                  <c:v>Курская</c:v>
                </c:pt>
                <c:pt idx="8">
                  <c:v>Ярославская</c:v>
                </c:pt>
                <c:pt idx="9">
                  <c:v>Владимирская</c:v>
                </c:pt>
                <c:pt idx="10">
                  <c:v>Ивановская</c:v>
                </c:pt>
                <c:pt idx="11">
                  <c:v>Калужская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Тульская</c:v>
                </c:pt>
                <c:pt idx="15">
                  <c:v>Тверская</c:v>
                </c:pt>
                <c:pt idx="16">
                  <c:v>Костромская</c:v>
                </c:pt>
              </c:strCache>
            </c:strRef>
          </c:cat>
          <c:val>
            <c:numRef>
              <c:f>Лист1!$D$2:$D$19</c:f>
              <c:numCache>
                <c:formatCode>General</c:formatCode>
                <c:ptCount val="18"/>
              </c:numCache>
            </c:numRef>
          </c:val>
          <c:extLst>
            <c:ext xmlns:c16="http://schemas.microsoft.com/office/drawing/2014/chart" uri="{C3380CC4-5D6E-409C-BE32-E72D297353CC}">
              <c16:uniqueId val="{00000019-AA60-4301-9CF4-2152AA57C810}"/>
            </c:ext>
          </c:extLst>
        </c:ser>
        <c:ser>
          <c:idx val="3"/>
          <c:order val="3"/>
          <c:tx>
            <c:strRef>
              <c:f>[1]Лист1!$A$1</c:f>
              <c:strCache>
                <c:ptCount val="1"/>
                <c:pt idx="0">
                  <c:v>#ССЫЛКА!</c:v>
                </c:pt>
              </c:strCache>
            </c:strRef>
          </c:tx>
          <c:invertIfNegative val="0"/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Воронежская</c:v>
                </c:pt>
                <c:pt idx="2">
                  <c:v>Рязанская</c:v>
                </c:pt>
                <c:pt idx="3">
                  <c:v>Липецкая</c:v>
                </c:pt>
                <c:pt idx="4">
                  <c:v>Брянская</c:v>
                </c:pt>
                <c:pt idx="5">
                  <c:v>Орловская</c:v>
                </c:pt>
                <c:pt idx="6">
                  <c:v>Московская</c:v>
                </c:pt>
                <c:pt idx="7">
                  <c:v>Курская</c:v>
                </c:pt>
                <c:pt idx="8">
                  <c:v>Ярославская</c:v>
                </c:pt>
                <c:pt idx="9">
                  <c:v>Владимирская</c:v>
                </c:pt>
                <c:pt idx="10">
                  <c:v>Ивановская</c:v>
                </c:pt>
                <c:pt idx="11">
                  <c:v>Калужская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Тульская</c:v>
                </c:pt>
                <c:pt idx="15">
                  <c:v>Тверская</c:v>
                </c:pt>
                <c:pt idx="16">
                  <c:v>Костромская</c:v>
                </c:pt>
              </c:strCache>
            </c:strRef>
          </c:cat>
          <c:val>
            <c:numRef>
              <c:f>[1]Лист1!$A$2:$A$18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AA60-4301-9CF4-2152AA57C810}"/>
            </c:ext>
          </c:extLst>
        </c:ser>
        <c:ser>
          <c:idx val="4"/>
          <c:order val="4"/>
          <c:tx>
            <c:strRef>
              <c:f>[1]Лист1!$B$1</c:f>
              <c:strCache>
                <c:ptCount val="1"/>
                <c:pt idx="0">
                  <c:v>#ССЫЛКА!</c:v>
                </c:pt>
              </c:strCache>
            </c:strRef>
          </c:tx>
          <c:invertIfNegative val="0"/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Воронежская</c:v>
                </c:pt>
                <c:pt idx="2">
                  <c:v>Рязанская</c:v>
                </c:pt>
                <c:pt idx="3">
                  <c:v>Липецкая</c:v>
                </c:pt>
                <c:pt idx="4">
                  <c:v>Брянская</c:v>
                </c:pt>
                <c:pt idx="5">
                  <c:v>Орловская</c:v>
                </c:pt>
                <c:pt idx="6">
                  <c:v>Московская</c:v>
                </c:pt>
                <c:pt idx="7">
                  <c:v>Курская</c:v>
                </c:pt>
                <c:pt idx="8">
                  <c:v>Ярославская</c:v>
                </c:pt>
                <c:pt idx="9">
                  <c:v>Владимирская</c:v>
                </c:pt>
                <c:pt idx="10">
                  <c:v>Ивановская</c:v>
                </c:pt>
                <c:pt idx="11">
                  <c:v>Калужская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Тульская</c:v>
                </c:pt>
                <c:pt idx="15">
                  <c:v>Тверская</c:v>
                </c:pt>
                <c:pt idx="16">
                  <c:v>Костромская</c:v>
                </c:pt>
              </c:strCache>
            </c:strRef>
          </c:cat>
          <c:val>
            <c:numRef>
              <c:f>[1]Лист1!$B$2:$B$18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AA60-4301-9CF4-2152AA57C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8836608"/>
        <c:axId val="123360384"/>
      </c:barChart>
      <c:catAx>
        <c:axId val="118836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300" baseline="0">
                <a:latin typeface="Times New Roman" pitchFamily="18" charset="0"/>
                <a:cs typeface="Times New Roman" pitchFamily="18" charset="0"/>
              </a:defRPr>
            </a:pPr>
            <a:endParaRPr lang="ru-RU"/>
          </a:p>
        </c:txPr>
        <c:crossAx val="123360384"/>
        <c:crosses val="autoZero"/>
        <c:auto val="1"/>
        <c:lblAlgn val="ctr"/>
        <c:lblOffset val="100"/>
        <c:noMultiLvlLbl val="0"/>
      </c:catAx>
      <c:valAx>
        <c:axId val="123360384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Times New Roman" pitchFamily="18" charset="0"/>
                <a:cs typeface="Times New Roman" pitchFamily="18" charset="0"/>
              </a:defRPr>
            </a:pPr>
            <a:endParaRPr lang="ru-RU"/>
          </a:p>
        </c:txPr>
        <c:crossAx val="118836608"/>
        <c:crosses val="autoZero"/>
        <c:crossBetween val="between"/>
      </c:valAx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2.8363181854099393E-2"/>
          <c:y val="0.859529982829909"/>
          <c:w val="0.91593920384003968"/>
          <c:h val="0.10658195382259696"/>
        </c:manualLayout>
      </c:layout>
      <c:overlay val="0"/>
      <c:txPr>
        <a:bodyPr/>
        <a:lstStyle/>
        <a:p>
          <a:pPr>
            <a:defRPr sz="1400" b="1" baseline="0">
              <a:latin typeface="Times New Roman" pitchFamily="18" charset="0"/>
              <a:cs typeface="Times New Roman" pitchFamily="18" charset="0"/>
            </a:defRPr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198260176164065E-2"/>
          <c:y val="2.2641199386727248E-2"/>
          <c:w val="0.91630894426677167"/>
          <c:h val="0.7929449743332348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1.0449568899449993E-2"/>
                  <c:y val="3.495524209780036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19A-4F78-BA08-8150E0BED8AE}"/>
                </c:ext>
              </c:extLst>
            </c:dLbl>
            <c:dLbl>
              <c:idx val="2"/>
              <c:layout>
                <c:manualLayout>
                  <c:x val="8.9567733423857356E-3"/>
                  <c:y val="9.84399973335941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9A-4F78-BA08-8150E0BED8AE}"/>
                </c:ext>
              </c:extLst>
            </c:dLbl>
            <c:dLbl>
              <c:idx val="4"/>
              <c:layout>
                <c:manualLayout>
                  <c:x val="-1.0449568899449993E-2"/>
                  <c:y val="-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9A-4F78-BA08-8150E0BED8AE}"/>
                </c:ext>
              </c:extLst>
            </c:dLbl>
            <c:dLbl>
              <c:idx val="5"/>
              <c:layout>
                <c:manualLayout>
                  <c:x val="-5.9711822282570914E-3"/>
                  <c:y val="9.84399973335941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9A-4F78-BA08-8150E0BED8AE}"/>
                </c:ext>
              </c:extLst>
            </c:dLbl>
            <c:dLbl>
              <c:idx val="8"/>
              <c:layout>
                <c:manualLayout>
                  <c:x val="-1.194236445651432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9A-4F78-BA08-8150E0BED8AE}"/>
                </c:ext>
              </c:extLst>
            </c:dLbl>
            <c:dLbl>
              <c:idx val="10"/>
              <c:layout>
                <c:manualLayout>
                  <c:x val="2.9855911141285696E-3"/>
                  <c:y val="3.281333244453142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9A-4F78-BA08-8150E0BED8AE}"/>
                </c:ext>
              </c:extLst>
            </c:dLbl>
            <c:dLbl>
              <c:idx val="12"/>
              <c:layout>
                <c:manualLayout>
                  <c:x val="-8.9567733423857356E-3"/>
                  <c:y val="-1.29111420124856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9A-4F78-BA08-8150E0BED8AE}"/>
                </c:ext>
              </c:extLst>
            </c:dLbl>
            <c:dLbl>
              <c:idx val="13"/>
              <c:layout>
                <c:manualLayout>
                  <c:x val="2.3884728913028556E-2"/>
                  <c:y val="9.84399973335941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9A-4F78-BA08-8150E0BED8AE}"/>
                </c:ext>
              </c:extLst>
            </c:dLbl>
            <c:dLbl>
              <c:idx val="14"/>
              <c:layout>
                <c:manualLayout>
                  <c:x val="-1.0449568899449993E-2"/>
                  <c:y val="9.84399973335941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9A-4F78-BA08-8150E0BED8AE}"/>
                </c:ext>
              </c:extLst>
            </c:dLbl>
            <c:dLbl>
              <c:idx val="15"/>
              <c:layout>
                <c:manualLayout>
                  <c:x val="-1.4927955570642852E-3"/>
                  <c:y val="-1.95810331704035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9A-4F78-BA08-8150E0BED8AE}"/>
                </c:ext>
              </c:extLst>
            </c:dLbl>
            <c:dLbl>
              <c:idx val="16"/>
              <c:layout>
                <c:manualLayout>
                  <c:x val="7.4639777853214512E-3"/>
                  <c:y val="-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19A-4F78-BA08-8150E0BED8AE}"/>
                </c:ext>
              </c:extLst>
            </c:dLbl>
            <c:dLbl>
              <c:idx val="17"/>
              <c:layout>
                <c:manualLayout>
                  <c:x val="2.935353254200279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19A-4F78-BA08-8150E0BED8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Лист1!$B$2:$B$19</c:f>
              <c:numCache>
                <c:formatCode>General</c:formatCode>
                <c:ptCount val="18"/>
              </c:numCache>
            </c:numRef>
          </c:val>
          <c:extLst>
            <c:ext xmlns:c16="http://schemas.microsoft.com/office/drawing/2014/chart" uri="{C3380CC4-5D6E-409C-BE32-E72D297353CC}">
              <c16:uniqueId val="{00000006-8186-4993-89D9-9C337A66926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протяженность газовых сетей, тыс.км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4.6032371732662074E-3"/>
                  <c:y val="1.740580279613276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19A-4F78-BA08-8150E0BED8AE}"/>
                </c:ext>
              </c:extLst>
            </c:dLbl>
            <c:dLbl>
              <c:idx val="2"/>
              <c:layout>
                <c:manualLayout>
                  <c:x val="1.1265607494844811E-2"/>
                  <c:y val="2.122935974617139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19A-4F78-BA08-8150E0BED8AE}"/>
                </c:ext>
              </c:extLst>
            </c:dLbl>
            <c:dLbl>
              <c:idx val="3"/>
              <c:layout>
                <c:manualLayout>
                  <c:x val="2.3373694977999335E-2"/>
                  <c:y val="3.49467620623232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19A-4F78-BA08-8150E0BED8AE}"/>
                </c:ext>
              </c:extLst>
            </c:dLbl>
            <c:dLbl>
              <c:idx val="4"/>
              <c:layout>
                <c:manualLayout>
                  <c:x val="7.5888145610417913E-3"/>
                  <c:y val="-3.1275990687131576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12,5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E19A-4F78-BA08-8150E0BED8AE}"/>
                </c:ext>
              </c:extLst>
            </c:dLbl>
            <c:dLbl>
              <c:idx val="5"/>
              <c:layout>
                <c:manualLayout>
                  <c:x val="0"/>
                  <c:y val="-1.24383128241551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81-4D76-8654-CE481C9A0580}"/>
                </c:ext>
              </c:extLst>
            </c:dLbl>
            <c:dLbl>
              <c:idx val="6"/>
              <c:layout>
                <c:manualLayout>
                  <c:x val="4.1590212843442094E-3"/>
                  <c:y val="1.5376496955836239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19A-4F78-BA08-8150E0BED8AE}"/>
                </c:ext>
              </c:extLst>
            </c:dLbl>
            <c:dLbl>
              <c:idx val="7"/>
              <c:layout>
                <c:manualLayout>
                  <c:x val="1.3330478612605787E-3"/>
                  <c:y val="-1.6937652124483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9A-4F78-BA08-8150E0BED8AE}"/>
                </c:ext>
              </c:extLst>
            </c:dLbl>
            <c:dLbl>
              <c:idx val="9"/>
              <c:layout>
                <c:manualLayout>
                  <c:x val="1.730941237441392E-2"/>
                  <c:y val="4.868766985152785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9A-4F78-BA08-8150E0BED8AE}"/>
                </c:ext>
              </c:extLst>
            </c:dLbl>
            <c:dLbl>
              <c:idx val="10"/>
              <c:layout>
                <c:manualLayout>
                  <c:x val="4.1399654522046919E-3"/>
                  <c:y val="6.86980622507767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9A-4F78-BA08-8150E0BED8AE}"/>
                </c:ext>
              </c:extLst>
            </c:dLbl>
            <c:dLbl>
              <c:idx val="13"/>
              <c:layout>
                <c:manualLayout>
                  <c:x val="0"/>
                  <c:y val="1.01651205100384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9A-4F78-BA08-8150E0BED8AE}"/>
                </c:ext>
              </c:extLst>
            </c:dLbl>
            <c:dLbl>
              <c:idx val="14"/>
              <c:layout>
                <c:manualLayout>
                  <c:x val="-1.4927955570642848E-3"/>
                  <c:y val="6.776857454233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9A-4F78-BA08-8150E0BED8AE}"/>
                </c:ext>
              </c:extLst>
            </c:dLbl>
            <c:dLbl>
              <c:idx val="15"/>
              <c:layout>
                <c:manualLayout>
                  <c:x val="3.2701893120056437E-3"/>
                  <c:y val="-4.76083768804870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9A-4F78-BA08-8150E0BED8AE}"/>
                </c:ext>
              </c:extLst>
            </c:dLbl>
            <c:dLbl>
              <c:idx val="16"/>
              <c:layout>
                <c:manualLayout>
                  <c:x val="3.5549276948596614E-3"/>
                  <c:y val="-4.2623257803719224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9A-4F78-BA08-8150E0BED8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Лист1!$C$2:$C$19</c:f>
              <c:numCache>
                <c:formatCode>0.0</c:formatCode>
                <c:ptCount val="18"/>
                <c:pt idx="0">
                  <c:v>4.0999999999999996</c:v>
                </c:pt>
                <c:pt idx="1">
                  <c:v>6.8</c:v>
                </c:pt>
                <c:pt idx="2">
                  <c:v>8.1</c:v>
                </c:pt>
                <c:pt idx="3">
                  <c:v>10.5</c:v>
                </c:pt>
                <c:pt idx="4">
                  <c:v>12.5</c:v>
                </c:pt>
                <c:pt idx="5">
                  <c:v>13</c:v>
                </c:pt>
                <c:pt idx="6">
                  <c:v>14.2</c:v>
                </c:pt>
                <c:pt idx="7">
                  <c:v>14.9</c:v>
                </c:pt>
                <c:pt idx="8">
                  <c:v>16.100000000000001</c:v>
                </c:pt>
                <c:pt idx="9">
                  <c:v>19.100000000000001</c:v>
                </c:pt>
                <c:pt idx="10">
                  <c:v>19.3</c:v>
                </c:pt>
                <c:pt idx="11" formatCode="General">
                  <c:v>19.7</c:v>
                </c:pt>
                <c:pt idx="12">
                  <c:v>20.3</c:v>
                </c:pt>
                <c:pt idx="13">
                  <c:v>20.3</c:v>
                </c:pt>
                <c:pt idx="14">
                  <c:v>25.1</c:v>
                </c:pt>
                <c:pt idx="15">
                  <c:v>31.8</c:v>
                </c:pt>
                <c:pt idx="16">
                  <c:v>56.8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186-4993-89D9-9C337A66926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3435160013578563E-2"/>
                  <c:y val="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9A-4F78-BA08-8150E0BED8AE}"/>
                </c:ext>
              </c:extLst>
            </c:dLbl>
            <c:dLbl>
              <c:idx val="2"/>
              <c:layout>
                <c:manualLayout>
                  <c:x val="4.478386671192873E-3"/>
                  <c:y val="9.84399973335941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9A-4F78-BA08-8150E0BED8AE}"/>
                </c:ext>
              </c:extLst>
            </c:dLbl>
            <c:dLbl>
              <c:idx val="3"/>
              <c:layout>
                <c:manualLayout>
                  <c:x val="1.0449568899449993E-2"/>
                  <c:y val="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E19A-4F78-BA08-8150E0BED8AE}"/>
                </c:ext>
              </c:extLst>
            </c:dLbl>
            <c:dLbl>
              <c:idx val="4"/>
              <c:layout>
                <c:manualLayout>
                  <c:x val="1.9406342241835756E-2"/>
                  <c:y val="2.6250665955625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19A-4F78-BA08-8150E0BED8AE}"/>
                </c:ext>
              </c:extLst>
            </c:dLbl>
            <c:dLbl>
              <c:idx val="5"/>
              <c:layout>
                <c:manualLayout>
                  <c:x val="1.1942364456514283E-2"/>
                  <c:y val="2.2969332711171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E19A-4F78-BA08-8150E0BED8AE}"/>
                </c:ext>
              </c:extLst>
            </c:dLbl>
            <c:dLbl>
              <c:idx val="6"/>
              <c:layout>
                <c:manualLayout>
                  <c:x val="1.3435160013578563E-2"/>
                  <c:y val="-1.96879994667188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19A-4F78-BA08-8150E0BED8AE}"/>
                </c:ext>
              </c:extLst>
            </c:dLbl>
            <c:dLbl>
              <c:idx val="7"/>
              <c:layout>
                <c:manualLayout>
                  <c:x val="1.0449568899449993E-2"/>
                  <c:y val="9.84399973335941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E19A-4F78-BA08-8150E0BED8AE}"/>
                </c:ext>
              </c:extLst>
            </c:dLbl>
            <c:dLbl>
              <c:idx val="9"/>
              <c:layout>
                <c:manualLayout>
                  <c:x val="1.4927955570642838E-2"/>
                  <c:y val="2.9531999200078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E19A-4F78-BA08-8150E0BED8AE}"/>
                </c:ext>
              </c:extLst>
            </c:dLbl>
            <c:dLbl>
              <c:idx val="10"/>
              <c:layout>
                <c:manualLayout>
                  <c:x val="1.1942364456514283E-2"/>
                  <c:y val="-6.015708120857257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9A-4F78-BA08-8150E0BED8AE}"/>
                </c:ext>
              </c:extLst>
            </c:dLbl>
            <c:dLbl>
              <c:idx val="13"/>
              <c:layout>
                <c:manualLayout>
                  <c:x val="1.4927955570642838E-2"/>
                  <c:y val="2.2969332711171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E19A-4F78-BA08-8150E0BED8AE}"/>
                </c:ext>
              </c:extLst>
            </c:dLbl>
            <c:dLbl>
              <c:idx val="14"/>
              <c:layout>
                <c:manualLayout>
                  <c:x val="1.194236445651428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E19A-4F78-BA08-8150E0BED8AE}"/>
                </c:ext>
              </c:extLst>
            </c:dLbl>
            <c:dLbl>
              <c:idx val="15"/>
              <c:layout>
                <c:manualLayout>
                  <c:x val="8.9567733423857356E-3"/>
                  <c:y val="-9.84399973335941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E19A-4F78-BA08-8150E0BED8AE}"/>
                </c:ext>
              </c:extLst>
            </c:dLbl>
            <c:dLbl>
              <c:idx val="17"/>
              <c:layout>
                <c:manualLayout>
                  <c:x val="1.343516001357856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E19A-4F78-BA08-8150E0BED8AE}"/>
                </c:ext>
              </c:extLst>
            </c:dLbl>
            <c:dLbl>
              <c:idx val="18"/>
              <c:layout>
                <c:manualLayout>
                  <c:x val="1.044956889944999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E19A-4F78-BA08-8150E0BED8AE}"/>
                </c:ext>
              </c:extLst>
            </c:dLbl>
            <c:dLbl>
              <c:idx val="19"/>
              <c:layout>
                <c:manualLayout>
                  <c:x val="1.6420751127707203E-2"/>
                  <c:y val="2.6250665955625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E19A-4F78-BA08-8150E0BED8AE}"/>
                </c:ext>
              </c:extLst>
            </c:dLbl>
            <c:dLbl>
              <c:idx val="20"/>
              <c:layout>
                <c:manualLayout>
                  <c:x val="1.276869144597584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E19A-4F78-BA08-8150E0BED8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Лист1!$D$2:$D$22</c:f>
              <c:numCache>
                <c:formatCode>General</c:formatCode>
                <c:ptCount val="21"/>
              </c:numCache>
            </c:numRef>
          </c:val>
          <c:extLst>
            <c:ext xmlns:c16="http://schemas.microsoft.com/office/drawing/2014/chart" uri="{C3380CC4-5D6E-409C-BE32-E72D297353CC}">
              <c16:uniqueId val="{00000019-AA60-4301-9CF4-2152AA57C810}"/>
            </c:ext>
          </c:extLst>
        </c:ser>
        <c:ser>
          <c:idx val="3"/>
          <c:order val="3"/>
          <c:tx>
            <c:strRef>
              <c:f>[1]Лист1!$A$1</c:f>
              <c:strCache>
                <c:ptCount val="1"/>
                <c:pt idx="0">
                  <c:v>#ССЫЛКА!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[1]Лист1!$A$2:$A$18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AA60-4301-9CF4-2152AA57C810}"/>
            </c:ext>
          </c:extLst>
        </c:ser>
        <c:ser>
          <c:idx val="4"/>
          <c:order val="4"/>
          <c:tx>
            <c:strRef>
              <c:f>[1]Лист1!$B$1</c:f>
              <c:strCache>
                <c:ptCount val="1"/>
                <c:pt idx="0">
                  <c:v>#ССЫЛКА!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[1]Лист1!$B$2:$B$18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AA60-4301-9CF4-2152AA57C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23676544"/>
        <c:axId val="123678080"/>
      </c:barChart>
      <c:catAx>
        <c:axId val="12367654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7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ru-RU"/>
          </a:p>
        </c:txPr>
        <c:crossAx val="123678080"/>
        <c:crosses val="autoZero"/>
        <c:auto val="1"/>
        <c:lblAlgn val="ctr"/>
        <c:lblOffset val="100"/>
        <c:noMultiLvlLbl val="0"/>
      </c:catAx>
      <c:valAx>
        <c:axId val="123678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367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4957" cy="498475"/>
          </a:xfrm>
          <a:prstGeom prst="rect">
            <a:avLst/>
          </a:prstGeom>
        </p:spPr>
        <p:txBody>
          <a:bodyPr vert="horz" lIns="92123" tIns="46062" rIns="92123" bIns="46062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1099" y="3"/>
            <a:ext cx="2944957" cy="498475"/>
          </a:xfrm>
          <a:prstGeom prst="rect">
            <a:avLst/>
          </a:prstGeom>
        </p:spPr>
        <p:txBody>
          <a:bodyPr vert="horz" lIns="92123" tIns="46062" rIns="92123" bIns="46062" rtlCol="0"/>
          <a:lstStyle>
            <a:lvl1pPr algn="r">
              <a:defRPr sz="1200"/>
            </a:lvl1pPr>
          </a:lstStyle>
          <a:p>
            <a:fld id="{0C758ED4-8FBE-4FD9-98C6-5006F3790D35}" type="datetimeFigureOut">
              <a:rPr lang="ru-RU" smtClean="0"/>
              <a:pPr/>
              <a:t>25.03.2022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9753"/>
            <a:ext cx="2944957" cy="498475"/>
          </a:xfrm>
          <a:prstGeom prst="rect">
            <a:avLst/>
          </a:prstGeom>
        </p:spPr>
        <p:txBody>
          <a:bodyPr vert="horz" lIns="92123" tIns="46062" rIns="92123" bIns="46062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1099" y="9429753"/>
            <a:ext cx="2944957" cy="498475"/>
          </a:xfrm>
          <a:prstGeom prst="rect">
            <a:avLst/>
          </a:prstGeom>
        </p:spPr>
        <p:txBody>
          <a:bodyPr vert="horz" lIns="92123" tIns="46062" rIns="92123" bIns="46062" rtlCol="0" anchor="b"/>
          <a:lstStyle>
            <a:lvl1pPr algn="r">
              <a:defRPr sz="1200"/>
            </a:lvl1pPr>
          </a:lstStyle>
          <a:p>
            <a:fld id="{FBA403A8-39B7-4637-AA41-635FD2621D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959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6" y="8"/>
            <a:ext cx="2945659" cy="498135"/>
          </a:xfrm>
          <a:prstGeom prst="rect">
            <a:avLst/>
          </a:prstGeom>
        </p:spPr>
        <p:txBody>
          <a:bodyPr vert="horz" lIns="92393" tIns="46196" rIns="92393" bIns="46196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7" y="8"/>
            <a:ext cx="2945659" cy="498135"/>
          </a:xfrm>
          <a:prstGeom prst="rect">
            <a:avLst/>
          </a:prstGeom>
        </p:spPr>
        <p:txBody>
          <a:bodyPr vert="horz" lIns="92393" tIns="46196" rIns="92393" bIns="46196" rtlCol="0"/>
          <a:lstStyle>
            <a:lvl1pPr algn="r">
              <a:defRPr sz="1200"/>
            </a:lvl1pPr>
          </a:lstStyle>
          <a:p>
            <a:fld id="{B89041E1-745A-4C03-A74C-F399652A8552}" type="datetimeFigureOut">
              <a:rPr lang="ru-RU" smtClean="0"/>
              <a:pPr/>
              <a:t>25.03.2022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93" tIns="46196" rIns="92393" bIns="46196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2393" tIns="46196" rIns="92393" bIns="46196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6" y="9430091"/>
            <a:ext cx="2945659" cy="498134"/>
          </a:xfrm>
          <a:prstGeom prst="rect">
            <a:avLst/>
          </a:prstGeom>
        </p:spPr>
        <p:txBody>
          <a:bodyPr vert="horz" lIns="92393" tIns="46196" rIns="92393" bIns="46196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7" y="9430091"/>
            <a:ext cx="2945659" cy="498134"/>
          </a:xfrm>
          <a:prstGeom prst="rect">
            <a:avLst/>
          </a:prstGeom>
        </p:spPr>
        <p:txBody>
          <a:bodyPr vert="horz" lIns="92393" tIns="46196" rIns="92393" bIns="46196" rtlCol="0" anchor="b"/>
          <a:lstStyle>
            <a:lvl1pPr algn="r">
              <a:defRPr sz="1200"/>
            </a:lvl1pPr>
          </a:lstStyle>
          <a:p>
            <a:fld id="{AADA795E-F810-4CA6-BA04-1A5F1EBC86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48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9181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3500" y="741363"/>
            <a:ext cx="6611938" cy="37195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21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868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>
                <a:solidFill>
                  <a:prstClr val="black"/>
                </a:solidFill>
              </a:rPr>
              <a:pPr/>
              <a:t>22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0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6125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2647950" y="1106488"/>
            <a:ext cx="9861550" cy="55483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23247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1363"/>
            <a:ext cx="6607175" cy="3717925"/>
          </a:xfrm>
          <a:prstGeom prst="rect">
            <a:avLst/>
          </a:prstGeom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79768" y="4706250"/>
            <a:ext cx="5437783" cy="4457966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sz="2000" spc="-1" dirty="0">
              <a:latin typeface="XO Oriel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3850589" y="9410703"/>
            <a:ext cx="2945302" cy="495130"/>
          </a:xfrm>
          <a:prstGeom prst="rect">
            <a:avLst/>
          </a:prstGeom>
          <a:noFill/>
          <a:ln>
            <a:noFill/>
          </a:ln>
        </p:spPr>
        <p:txBody>
          <a:bodyPr lIns="91001" tIns="45501" rIns="91001" bIns="45501" anchor="b">
            <a:noAutofit/>
          </a:bodyPr>
          <a:lstStyle/>
          <a:p>
            <a:pPr algn="r">
              <a:lnSpc>
                <a:spcPct val="100000"/>
              </a:lnSpc>
            </a:pPr>
            <a:fld id="{E29F3A11-D4F9-4DF4-9EFB-7C2ECC4BD4B8}" type="slidenum">
              <a:rPr lang="ru-RU" sz="1200" spc="-1">
                <a:solidFill>
                  <a:srgbClr val="000000"/>
                </a:solidFill>
                <a:latin typeface="Calibri"/>
              </a:rPr>
              <a:t>28</a:t>
            </a:fld>
            <a:endParaRPr lang="ru-RU" sz="1200" spc="-1" dirty="0">
              <a:latin typeface="Times New Roman"/>
            </a:endParaRPr>
          </a:p>
        </p:txBody>
      </p:sp>
      <p:sp>
        <p:nvSpPr>
          <p:cNvPr id="101" name="TextShape 4"/>
          <p:cNvSpPr txBox="1"/>
          <p:nvPr/>
        </p:nvSpPr>
        <p:spPr>
          <a:xfrm>
            <a:off x="0" y="9410703"/>
            <a:ext cx="2945302" cy="495130"/>
          </a:xfrm>
          <a:prstGeom prst="rect">
            <a:avLst/>
          </a:prstGeom>
          <a:noFill/>
          <a:ln>
            <a:noFill/>
          </a:ln>
        </p:spPr>
        <p:txBody>
          <a:bodyPr lIns="91001" tIns="45501" rIns="91001" bIns="45501" anchor="b">
            <a:noAutofit/>
          </a:bodyPr>
          <a:lstStyle/>
          <a:p>
            <a:endParaRPr lang="ru-RU" sz="2400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353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24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30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24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00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33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773925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87313" y="742950"/>
            <a:ext cx="6623050" cy="372586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05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24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5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785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85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07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433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2713" y="744538"/>
            <a:ext cx="6632575" cy="37322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ru-RU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33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862C0F4A-5A38-417A-BBEA-602C7C291A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521" indent="-28558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340" indent="-22846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276" indent="-22846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212" indent="-22846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148" indent="-22846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084" indent="-22846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020" indent="-22846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3957" indent="-22846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884D3E-C54B-49FF-A22E-9221388FDE59}" type="slidenum">
              <a:rPr lang="ru-RU" altLang="ru-RU">
                <a:solidFill>
                  <a:prstClr val="black"/>
                </a:solidFill>
                <a:ea typeface="MS PGothic" panose="020B0600070205080204" pitchFamily="34" charset="-128"/>
              </a:rPr>
              <a:pPr/>
              <a:t>41</a:t>
            </a:fld>
            <a:endParaRPr lang="ru-RU" altLang="ru-RU" dirty="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BBD588DE-9E30-4698-A601-8EAE017C05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495925" y="342900"/>
            <a:ext cx="3038475" cy="1709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89145C98-4E03-4925-AED9-061FF7246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ru-RU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188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>
                <a:solidFill>
                  <a:prstClr val="black"/>
                </a:solidFill>
              </a:rPr>
              <a:pPr/>
              <a:t>42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314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>
                <a:solidFill>
                  <a:prstClr val="black"/>
                </a:solidFill>
              </a:rPr>
              <a:pPr/>
              <a:t>47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36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33E546-3E4C-4FF0-8927-C2AE613D3BBA}" type="slidenum">
              <a:rPr lang="ru-RU" altLang="ru-RU">
                <a:solidFill>
                  <a:prstClr val="black"/>
                </a:solidFill>
              </a:rPr>
              <a:pPr/>
              <a:t>48</a:t>
            </a:fld>
            <a:endParaRPr lang="ru-RU" altLang="ru-RU">
              <a:solidFill>
                <a:prstClr val="black"/>
              </a:solidFill>
            </a:endParaRPr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419100" y="1241425"/>
            <a:ext cx="5959475" cy="3352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768" y="4778732"/>
            <a:ext cx="5438140" cy="390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3850446" y="9430708"/>
            <a:ext cx="2945659" cy="49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974" tIns="45488" rIns="90974" bIns="45488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fld id="{EC3F599C-85D0-48F6-9636-D18AD7A6DB82}" type="slidenum">
              <a:rPr lang="ru-RU" altLang="ru-RU" sz="1200">
                <a:latin typeface="Calibri"/>
                <a:ea typeface="+mn-ea" charset="0"/>
                <a:cs typeface="+mn-ea" charset="0"/>
              </a:rPr>
              <a:pPr algn="r"/>
              <a:t>48</a:t>
            </a:fld>
            <a:endParaRPr lang="ru-RU" altLang="ru-RU" sz="1200" dirty="0">
              <a:latin typeface="Calibri"/>
              <a:ea typeface="+mn-ea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20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862C0F4A-5A38-417A-BBEA-602C7C291A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0531" indent="-28481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39280" indent="-22785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4991" indent="-22785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0703" indent="-22785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06414" indent="-2278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62126" indent="-2278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17839" indent="-2278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73550" indent="-22785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884D3E-C54B-49FF-A22E-9221388FDE59}" type="slidenum">
              <a:rPr lang="ru-RU" altLang="ru-RU">
                <a:solidFill>
                  <a:prstClr val="black"/>
                </a:solidFill>
                <a:ea typeface="MS PGothic" panose="020B0600070205080204" pitchFamily="34" charset="-128"/>
              </a:rPr>
              <a:pPr/>
              <a:t>50</a:t>
            </a:fld>
            <a:endParaRPr lang="ru-RU" altLang="ru-RU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BBD588DE-9E30-4698-A601-8EAE017C05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486400" y="342900"/>
            <a:ext cx="3057525" cy="17208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89145C98-4E03-4925-AED9-061FF7246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ru-RU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272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>
                <a:solidFill>
                  <a:prstClr val="black"/>
                </a:solidFill>
              </a:rPr>
              <a:pPr/>
              <a:t>4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5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862C0F4A-5A38-417A-BBEA-602C7C291A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521" indent="-28558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340" indent="-22846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276" indent="-22846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212" indent="-22846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148" indent="-22846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084" indent="-22846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020" indent="-22846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3957" indent="-22846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884D3E-C54B-49FF-A22E-9221388FDE59}" type="slidenum">
              <a:rPr lang="ru-RU" altLang="ru-RU">
                <a:solidFill>
                  <a:prstClr val="black"/>
                </a:solidFill>
                <a:ea typeface="MS PGothic" panose="020B0600070205080204" pitchFamily="34" charset="-128"/>
              </a:rPr>
              <a:pPr/>
              <a:t>5</a:t>
            </a:fld>
            <a:endParaRPr lang="ru-RU" altLang="ru-RU" dirty="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BBD588DE-9E30-4698-A601-8EAE017C05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495925" y="342900"/>
            <a:ext cx="3038475" cy="17097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89145C98-4E03-4925-AED9-061FF7246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ru-RU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1188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09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C4D4-8F30-4FD4-9419-79299429172D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8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4343-31D2-4E10-9D50-4A1E171E9754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74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7D7-AE93-4E1A-9197-48ABD3E6B570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304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2413" cy="238601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r>
              <a:rPr lang="ru-RU" altLang="ru-RU"/>
              <a:t>31.08.2021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1"/>
          </p:nvPr>
        </p:nvSpPr>
        <p:spPr>
          <a:xfrm>
            <a:off x="86106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fld id="{7B2EDB0A-8041-4C6C-BEFD-E5DA459FAEF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3553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A84F-3E5D-4354-9D4F-1F8CCE13BB3B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08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AA34-2D01-4BC4-9245-F59ABAF37D7D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23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F6B0-DBB8-41D1-8429-41603BDB5C12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75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6BD7-8FB1-4C46-AEA0-E4F1171FA788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8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439D-8DCB-4974-82D2-6AD4AD94BD0D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D99D-6413-444B-A194-BAA6FBE58451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71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79CBB-8027-40A4-A344-89F85D6E517F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38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9F68-C296-4BB9-809E-2D4DD91FDB59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80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CF401-7816-4E1E-96C3-80B22AFAFA4C}" type="datetime1">
              <a:rPr lang="ru-RU" smtClean="0"/>
              <a:pPr/>
              <a:t>25.03.2022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44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jpe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9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40.jp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59.jpe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4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6.jpe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11" Type="http://schemas.openxmlformats.org/officeDocument/2006/relationships/image" Target="../media/image3.png"/><Relationship Id="rId5" Type="http://schemas.openxmlformats.org/officeDocument/2006/relationships/image" Target="../media/image56.jpeg"/><Relationship Id="rId10" Type="http://schemas.openxmlformats.org/officeDocument/2006/relationships/image" Target="../media/image69.jpeg"/><Relationship Id="rId4" Type="http://schemas.microsoft.com/office/2007/relationships/hdphoto" Target="../media/hdphoto1.wdp"/><Relationship Id="rId9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54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56.jpe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1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microsoft.com/office/2007/relationships/hdphoto" Target="../media/hdphoto1.wdp"/><Relationship Id="rId4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jpe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7.jpeg"/><Relationship Id="rId5" Type="http://schemas.openxmlformats.org/officeDocument/2006/relationships/image" Target="../media/image56.jpeg"/><Relationship Id="rId10" Type="http://schemas.openxmlformats.org/officeDocument/2006/relationships/image" Target="../media/image76.jpeg"/><Relationship Id="rId4" Type="http://schemas.microsoft.com/office/2007/relationships/hdphoto" Target="../media/hdphoto1.wdp"/><Relationship Id="rId9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jpe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jpe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86.jpeg"/><Relationship Id="rId7" Type="http://schemas.openxmlformats.org/officeDocument/2006/relationships/image" Target="../media/image8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microsoft.com/office/2007/relationships/hdphoto" Target="../media/hdphoto2.wdp"/><Relationship Id="rId4" Type="http://schemas.openxmlformats.org/officeDocument/2006/relationships/image" Target="../media/image8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9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83256" y="167951"/>
            <a:ext cx="8366021" cy="588751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ru-RU"/>
            </a:defPPr>
            <a:lvl1pPr algn="ctr" eaLnBrk="0" hangingPunct="0">
              <a:defRPr sz="2000"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 algn="l"/>
            <a:r>
              <a:rPr lang="ru-RU" dirty="0"/>
              <a:t>ПРАВИТЕЛЬСТВО</a:t>
            </a:r>
          </a:p>
          <a:p>
            <a:pPr algn="l"/>
            <a:r>
              <a:rPr lang="ru-RU" dirty="0"/>
              <a:t>ТВЕРСКОЙ ОБЛАСТИ </a:t>
            </a:r>
            <a:endParaRPr lang="en-US" dirty="0"/>
          </a:p>
        </p:txBody>
      </p:sp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045507" y="1522641"/>
            <a:ext cx="101520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реализации Региональной программы газификации жилищно-коммунального хозяйства, промышленных и иных организаций Тверской области на 2020-2024 годы в 2021 году                                          и задачах на 2022 год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958607" y="5864431"/>
            <a:ext cx="6673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29 марта 2022 года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1520" y="4346836"/>
            <a:ext cx="7920000" cy="992577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А.И. Цветков,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 Председателя Правительства</a:t>
            </a: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 области </a:t>
            </a:r>
            <a:r>
              <a:rPr lang="ru-RU" sz="2000" b="1" spc="-1" dirty="0">
                <a:solidFill>
                  <a:srgbClr val="000000"/>
                </a:solidFill>
                <a:latin typeface="Times New Roman"/>
              </a:rPr>
              <a:t>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Министр энергетики и жилищно-коммунального хозяйства Тверской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369936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031376" y="5146687"/>
            <a:ext cx="5005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ru-RU" sz="1600" dirty="0">
                <a:latin typeface="Times New Roman" panose="02020603050405020304" pitchFamily="18" charset="0"/>
              </a:rPr>
              <a:t>Межпоселковый газопровод </a:t>
            </a:r>
          </a:p>
          <a:p>
            <a:pPr algn="ctr" fontAlgn="t"/>
            <a:r>
              <a:rPr lang="ru-RU" sz="1600" b="1" dirty="0">
                <a:latin typeface="Times New Roman" panose="02020603050405020304" pitchFamily="18" charset="0"/>
              </a:rPr>
              <a:t>д. Сырцевка – д. Высоково Бежецкого района</a:t>
            </a:r>
          </a:p>
          <a:p>
            <a:pPr algn="ctr" fontAlgn="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2,2 км)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448291" y="106959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70" y="5041249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Заголовок 20"/>
          <p:cNvSpPr txBox="1">
            <a:spLocks/>
          </p:cNvSpPr>
          <p:nvPr/>
        </p:nvSpPr>
        <p:spPr>
          <a:xfrm>
            <a:off x="992919" y="161142"/>
            <a:ext cx="10945079" cy="36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ИСПОЛНЕНИЕ РЕГИОНАЛЬНОЙ ПРОГРАММЫ ГАЗИФИКАЦИИ В 2021 ГОДУ</a:t>
            </a:r>
          </a:p>
          <a:p>
            <a:r>
              <a:rPr lang="ru-RU" dirty="0"/>
              <a:t>(ПРОДОЛЖЕНИЕ)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3" r="2116" b="27047"/>
          <a:stretch/>
        </p:blipFill>
        <p:spPr>
          <a:xfrm>
            <a:off x="1547344" y="1069596"/>
            <a:ext cx="3973670" cy="375611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028" y="1069596"/>
            <a:ext cx="4986337" cy="354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98" y="5146687"/>
            <a:ext cx="504190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442" y="5151997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82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530589" y="106959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46" y="4648655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11" y="4742335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Заголовок 20"/>
          <p:cNvSpPr txBox="1">
            <a:spLocks/>
          </p:cNvSpPr>
          <p:nvPr/>
        </p:nvSpPr>
        <p:spPr>
          <a:xfrm>
            <a:off x="992920" y="306850"/>
            <a:ext cx="10945079" cy="36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ИСПОЛНЕНИЕ РЕГИОНАЛЬНОЙ ПРОГРАММЫ ГАЗИФИКАЦИИ В 2021 ГОДУ</a:t>
            </a:r>
          </a:p>
          <a:p>
            <a:r>
              <a:rPr lang="ru-RU" dirty="0"/>
              <a:t>(ПРОДОЛЖЕНИЕ)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687" y="4648655"/>
            <a:ext cx="538777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 dirty="0">
                <a:latin typeface="Times New Roman"/>
              </a:rPr>
              <a:t>Газоснабжение </a:t>
            </a:r>
            <a:r>
              <a:rPr lang="ru-RU" sz="1600" b="1" dirty="0">
                <a:latin typeface="Times New Roman"/>
              </a:rPr>
              <a:t>д. Новая Слобода</a:t>
            </a:r>
          </a:p>
          <a:p>
            <a:pPr algn="ctr">
              <a:defRPr/>
            </a:pPr>
            <a:r>
              <a:rPr lang="ru-RU" sz="1600" b="1" dirty="0">
                <a:latin typeface="Times New Roman"/>
              </a:rPr>
              <a:t> </a:t>
            </a:r>
            <a:r>
              <a:rPr lang="ru-RU" sz="1600" dirty="0">
                <a:latin typeface="Times New Roman"/>
              </a:rPr>
              <a:t>Калининского района</a:t>
            </a:r>
            <a:endParaRPr lang="ru-RU" sz="1600" dirty="0"/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2,6 км)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32393" y="4738990"/>
            <a:ext cx="500560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Газоснабжение жилого фонда и перспективных </a:t>
            </a:r>
          </a:p>
          <a:p>
            <a:pPr algn="ctr" fontAlgn="ctr"/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участков в районе </a:t>
            </a:r>
            <a:r>
              <a:rPr lang="ru-RU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д. Алексеевское и д. Гришкино  Большое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Калининского района</a:t>
            </a:r>
            <a:endParaRPr lang="ru-RU" sz="1600" dirty="0"/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2,2 км)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" t="1055" r="24615" b="975"/>
          <a:stretch/>
        </p:blipFill>
        <p:spPr>
          <a:xfrm rot="16200000">
            <a:off x="2137845" y="1010219"/>
            <a:ext cx="3045280" cy="3940946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  <a:alpha val="99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6" name="Picture 2" descr="C:\Users\LebedevaNA\Downloads\Гришкино-Алексеевское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" t="-1" r="11147" b="12664"/>
          <a:stretch/>
        </p:blipFill>
        <p:spPr bwMode="auto">
          <a:xfrm>
            <a:off x="7577991" y="1217261"/>
            <a:ext cx="3567451" cy="352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16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331711" y="5214975"/>
            <a:ext cx="487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ru-RU" sz="1600" dirty="0">
                <a:latin typeface="Times New Roman"/>
              </a:rPr>
              <a:t>Межпоселковый газопровод </a:t>
            </a:r>
          </a:p>
          <a:p>
            <a:pPr algn="ctr" fontAlgn="ctr"/>
            <a:r>
              <a:rPr lang="ru-RU" sz="1600" b="1" dirty="0">
                <a:latin typeface="Times New Roman"/>
              </a:rPr>
              <a:t>д. Славное – д. </a:t>
            </a:r>
            <a:r>
              <a:rPr lang="ru-RU" sz="1600" b="1" dirty="0" err="1">
                <a:latin typeface="Times New Roman"/>
              </a:rPr>
              <a:t>Тестово</a:t>
            </a:r>
            <a:r>
              <a:rPr lang="ru-RU" sz="1600" b="1" dirty="0">
                <a:latin typeface="Times New Roman"/>
              </a:rPr>
              <a:t> </a:t>
            </a:r>
            <a:r>
              <a:rPr lang="ru-RU" sz="1600" dirty="0">
                <a:latin typeface="Times New Roman"/>
              </a:rPr>
              <a:t>Калининского района </a:t>
            </a:r>
          </a:p>
          <a:p>
            <a:pPr algn="ctr" font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9,9 км)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14034" y="5480144"/>
            <a:ext cx="500560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t"/>
            <a:r>
              <a:rPr lang="ru-RU" sz="1600" dirty="0">
                <a:latin typeface="Times New Roman" panose="02020603050405020304" pitchFamily="18" charset="0"/>
              </a:rPr>
              <a:t>Межпоселковый газопровод</a:t>
            </a:r>
          </a:p>
          <a:p>
            <a:pPr lvl="0" algn="ctr" fontAlgn="t"/>
            <a:r>
              <a:rPr lang="ru-RU" sz="1600" dirty="0">
                <a:latin typeface="Times New Roman" panose="02020603050405020304" pitchFamily="18" charset="0"/>
              </a:rPr>
              <a:t>от </a:t>
            </a:r>
            <a:r>
              <a:rPr lang="ru-RU" sz="1600" b="1" dirty="0">
                <a:latin typeface="Times New Roman" panose="02020603050405020304" pitchFamily="18" charset="0"/>
              </a:rPr>
              <a:t>д. Игнатово до </a:t>
            </a:r>
            <a:r>
              <a:rPr lang="ru-RU" sz="1600" b="1" dirty="0" err="1">
                <a:latin typeface="Times New Roman" panose="02020603050405020304" pitchFamily="18" charset="0"/>
              </a:rPr>
              <a:t>п.Крупский</a:t>
            </a:r>
            <a:r>
              <a:rPr lang="ru-RU" sz="1600" dirty="0">
                <a:latin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9,8 км)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448291" y="106959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218" y="5487354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10" y="5053852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Заголовок 20"/>
          <p:cNvSpPr txBox="1">
            <a:spLocks/>
          </p:cNvSpPr>
          <p:nvPr/>
        </p:nvSpPr>
        <p:spPr>
          <a:xfrm>
            <a:off x="992920" y="306850"/>
            <a:ext cx="10945079" cy="36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ИСПОЛНЕНИЕ РЕГИОНАЛЬНОЙ ПРОГРАММЫ ГАЗИФИКАЦИИ В 2021 ГОДУ</a:t>
            </a:r>
          </a:p>
          <a:p>
            <a:r>
              <a:rPr lang="ru-RU" dirty="0"/>
              <a:t>(ПРОДОЛЖЕНИЕ)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38FA570-DCFF-4F83-BA99-AECC920B7C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390" t="3953" r="5699" b="7005"/>
          <a:stretch/>
        </p:blipFill>
        <p:spPr>
          <a:xfrm>
            <a:off x="7494813" y="1171281"/>
            <a:ext cx="3624943" cy="4227766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1002" b="579"/>
          <a:stretch/>
        </p:blipFill>
        <p:spPr>
          <a:xfrm>
            <a:off x="2402801" y="1201720"/>
            <a:ext cx="2730839" cy="37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345613" y="4939942"/>
            <a:ext cx="496216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9019" fontAlgn="t">
              <a:defRPr/>
            </a:pPr>
            <a:r>
              <a:rPr lang="ru-RU" sz="1700" dirty="0">
                <a:latin typeface="Times New Roman" panose="02020603050405020304" pitchFamily="18" charset="0"/>
              </a:rPr>
              <a:t>    Межпоселковый газопровод от</a:t>
            </a:r>
            <a:r>
              <a:rPr lang="ru-RU" sz="1700" b="1" dirty="0">
                <a:latin typeface="Times New Roman" panose="02020603050405020304" pitchFamily="18" charset="0"/>
              </a:rPr>
              <a:t> ГРС Кашин </a:t>
            </a:r>
          </a:p>
          <a:p>
            <a:pPr lvl="0" algn="ctr" defTabSz="1219019" fontAlgn="t">
              <a:defRPr/>
            </a:pPr>
            <a:r>
              <a:rPr lang="ru-RU" sz="1700" b="1" dirty="0">
                <a:latin typeface="Times New Roman" panose="02020603050405020304" pitchFamily="18" charset="0"/>
              </a:rPr>
              <a:t>до д. Бурмакино </a:t>
            </a:r>
            <a:r>
              <a:rPr lang="ru-RU" sz="1700" b="1" dirty="0" err="1">
                <a:latin typeface="Times New Roman" panose="02020603050405020304" pitchFamily="18" charset="0"/>
              </a:rPr>
              <a:t>Кашинского</a:t>
            </a:r>
            <a:r>
              <a:rPr lang="ru-RU" sz="1700" b="1" dirty="0">
                <a:latin typeface="Times New Roman" panose="02020603050405020304" pitchFamily="18" charset="0"/>
              </a:rPr>
              <a:t> городского округа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32,7км)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666055" y="106959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45" y="4834839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D30078F-5C50-4FAD-A6AF-7900CEF4AF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906" y="1032089"/>
            <a:ext cx="3702784" cy="3764021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27" name="Заголовок 20"/>
          <p:cNvSpPr txBox="1">
            <a:spLocks/>
          </p:cNvSpPr>
          <p:nvPr/>
        </p:nvSpPr>
        <p:spPr>
          <a:xfrm>
            <a:off x="1113328" y="343925"/>
            <a:ext cx="10945079" cy="36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ИСПОЛНЕНИЕ РЕГИОНАЛЬНОЙ ПРОГРАММЫ ГАЗИФИКАЦИИ В 2021 ГОДУ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937" y="1397390"/>
            <a:ext cx="4471823" cy="303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020" y="4986527"/>
            <a:ext cx="5005387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937" y="4942047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45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068482" y="4680087"/>
            <a:ext cx="500560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ru-RU" sz="1600" dirty="0">
                <a:latin typeface="Times New Roman"/>
              </a:rPr>
              <a:t>Газоснабжение </a:t>
            </a:r>
          </a:p>
          <a:p>
            <a:pPr algn="ctr" fontAlgn="ctr"/>
            <a:r>
              <a:rPr lang="ru-RU" sz="1600" b="1" dirty="0">
                <a:latin typeface="Times New Roman"/>
              </a:rPr>
              <a:t>д. Скулино </a:t>
            </a:r>
            <a:r>
              <a:rPr lang="ru-RU" sz="1600" dirty="0">
                <a:latin typeface="Times New Roman"/>
              </a:rPr>
              <a:t>Кимрского района</a:t>
            </a:r>
            <a:endParaRPr lang="ru-RU" sz="1600" b="1" dirty="0">
              <a:latin typeface="Times New Roman"/>
            </a:endParaRP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2,3 км)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448291" y="106959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40" y="4625566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36" y="4541484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Заголовок 20"/>
          <p:cNvSpPr txBox="1">
            <a:spLocks/>
          </p:cNvSpPr>
          <p:nvPr/>
        </p:nvSpPr>
        <p:spPr>
          <a:xfrm>
            <a:off x="992920" y="306850"/>
            <a:ext cx="10945079" cy="36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ИСПОЛНЕНИЕ РЕГИОНАЛЬНОЙ ПРОГРАММЫ ГАЗИФИКАЦИИ В 2021 ГОДУ</a:t>
            </a:r>
          </a:p>
          <a:p>
            <a:r>
              <a:rPr lang="ru-RU" dirty="0"/>
              <a:t>(ПРОДОЛЖЕНИЕ)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t="803" r="870" b="1345"/>
          <a:stretch/>
        </p:blipFill>
        <p:spPr>
          <a:xfrm>
            <a:off x="1317053" y="1430854"/>
            <a:ext cx="4757035" cy="284933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10" y="1523608"/>
            <a:ext cx="5151437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48" y="3171373"/>
            <a:ext cx="107315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010" y="4680087"/>
            <a:ext cx="5462587" cy="15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2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372532" y="4626410"/>
            <a:ext cx="493305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ru-RU" sz="1600" dirty="0">
                <a:latin typeface="Times New Roman"/>
              </a:rPr>
              <a:t>Межпоселковый газопровод </a:t>
            </a:r>
          </a:p>
          <a:p>
            <a:pPr algn="ctr" fontAlgn="ctr"/>
            <a:r>
              <a:rPr lang="ru-RU" sz="1600" b="1" dirty="0">
                <a:latin typeface="Times New Roman"/>
              </a:rPr>
              <a:t>с. </a:t>
            </a:r>
            <a:r>
              <a:rPr lang="ru-RU" sz="1600" b="1" dirty="0" err="1">
                <a:latin typeface="Times New Roman"/>
              </a:rPr>
              <a:t>Киверичи</a:t>
            </a:r>
            <a:r>
              <a:rPr lang="ru-RU" sz="1600" b="1" dirty="0">
                <a:latin typeface="Times New Roman"/>
              </a:rPr>
              <a:t> - д. Алешино </a:t>
            </a:r>
            <a:r>
              <a:rPr lang="ru-RU" sz="1600" dirty="0" err="1">
                <a:latin typeface="Times New Roman"/>
              </a:rPr>
              <a:t>Рамешковского</a:t>
            </a:r>
            <a:r>
              <a:rPr lang="ru-RU" sz="1600" dirty="0">
                <a:latin typeface="Times New Roman"/>
              </a:rPr>
              <a:t> муниципального округа (2 этап)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10,4 км)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05577" y="4872631"/>
            <a:ext cx="469168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ru-RU" sz="1600" dirty="0">
                <a:latin typeface="Times New Roman"/>
              </a:rPr>
              <a:t>Разводящие сети газоснабжения  </a:t>
            </a:r>
            <a:r>
              <a:rPr lang="ru-RU" sz="1600" b="1" dirty="0">
                <a:latin typeface="Times New Roman"/>
              </a:rPr>
              <a:t>д. </a:t>
            </a:r>
            <a:r>
              <a:rPr lang="ru-RU" sz="1600" b="1" dirty="0" err="1">
                <a:latin typeface="Times New Roman"/>
              </a:rPr>
              <a:t>Тихорево</a:t>
            </a:r>
            <a:r>
              <a:rPr lang="ru-RU" sz="1600" b="1" dirty="0">
                <a:latin typeface="Times New Roman"/>
              </a:rPr>
              <a:t> </a:t>
            </a:r>
            <a:r>
              <a:rPr lang="ru-RU" sz="1600" dirty="0" err="1">
                <a:latin typeface="Times New Roman"/>
              </a:rPr>
              <a:t>Рамешковского</a:t>
            </a:r>
            <a:r>
              <a:rPr lang="ru-RU" sz="1600" dirty="0">
                <a:latin typeface="Times New Roman"/>
              </a:rPr>
              <a:t> муниципального округа</a:t>
            </a:r>
            <a:endParaRPr lang="ru-RU" sz="1600" b="1" dirty="0">
              <a:latin typeface="Times New Roman"/>
            </a:endParaRP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2,2 км)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530589" y="106959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54" y="4983254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70" y="4683698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Заголовок 20"/>
          <p:cNvSpPr txBox="1">
            <a:spLocks/>
          </p:cNvSpPr>
          <p:nvPr/>
        </p:nvSpPr>
        <p:spPr>
          <a:xfrm>
            <a:off x="992920" y="306850"/>
            <a:ext cx="10945079" cy="36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ИСПОЛНЕНИЕ РЕГИОНАЛЬНОЙ ПРОГРАММЫ ГАЗИФИКАЦИИ В 2021 ГОДУ</a:t>
            </a:r>
          </a:p>
          <a:p>
            <a:r>
              <a:rPr lang="ru-RU" dirty="0"/>
              <a:t>(ПРОДОЛЖЕНИЕ)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604C90-AB1E-4577-B12D-2FBF1CC970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-33" b="9247"/>
          <a:stretch/>
        </p:blipFill>
        <p:spPr>
          <a:xfrm>
            <a:off x="1591134" y="1405467"/>
            <a:ext cx="4495846" cy="306073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t="5723" r="2271" b="1800"/>
          <a:stretch/>
        </p:blipFill>
        <p:spPr>
          <a:xfrm>
            <a:off x="6835213" y="1405467"/>
            <a:ext cx="4974233" cy="32782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9" name="Picture 2" descr="C:\Users\LEBEDE~1\AppData\Local\Temp\7zE4605CC14\Дарьино-Дмитрово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63445" r="41724" b="20897"/>
          <a:stretch/>
        </p:blipFill>
        <p:spPr bwMode="auto">
          <a:xfrm>
            <a:off x="7161654" y="4047300"/>
            <a:ext cx="2466065" cy="63639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54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666055" y="106959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31" y="5395749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Заголовок 20"/>
          <p:cNvSpPr txBox="1">
            <a:spLocks/>
          </p:cNvSpPr>
          <p:nvPr/>
        </p:nvSpPr>
        <p:spPr>
          <a:xfrm>
            <a:off x="1113328" y="343925"/>
            <a:ext cx="10945079" cy="36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ИСПОЛНЕНИЕ РЕГИОНАЛЬНОЙ ПРОГРАММЫ ГАЗИФИКАЦИИ В 2021 ГОДУ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906" y="1220625"/>
            <a:ext cx="3451225" cy="385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28" y="5288620"/>
            <a:ext cx="504190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69" y="5167845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31" y="1076956"/>
            <a:ext cx="2822575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69" y="5396445"/>
            <a:ext cx="48656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093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375194" y="5609022"/>
            <a:ext cx="487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ru-RU" sz="1600" dirty="0">
                <a:latin typeface="Times New Roman"/>
              </a:rPr>
              <a:t>Внутрипоселковые газовые сети в </a:t>
            </a:r>
            <a:r>
              <a:rPr lang="ru-RU" sz="1600" b="1" dirty="0" err="1">
                <a:latin typeface="Times New Roman"/>
              </a:rPr>
              <a:t>п.Фирово</a:t>
            </a:r>
            <a:endParaRPr lang="ru-RU" sz="1600" b="1" dirty="0">
              <a:latin typeface="Times New Roman"/>
            </a:endParaRPr>
          </a:p>
          <a:p>
            <a:pPr algn="ctr" font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4,3 км)</a:t>
            </a:r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87" y="5609022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Заголовок 20"/>
          <p:cNvSpPr txBox="1">
            <a:spLocks/>
          </p:cNvSpPr>
          <p:nvPr/>
        </p:nvSpPr>
        <p:spPr>
          <a:xfrm>
            <a:off x="992920" y="306850"/>
            <a:ext cx="10945079" cy="36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ИСПОЛНЕНИЕ РЕГИОНАЛЬНОЙ ПРОГРАММЫ ГАЗИФИКАЦИИ В 2021 ГОДУ</a:t>
            </a:r>
          </a:p>
          <a:p>
            <a:r>
              <a:rPr lang="ru-RU" dirty="0"/>
              <a:t>(ПРОДОЛЖЕНИЕ)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1907" r="2088" b="3648"/>
          <a:stretch/>
        </p:blipFill>
        <p:spPr>
          <a:xfrm>
            <a:off x="4950984" y="1195450"/>
            <a:ext cx="3028950" cy="4165528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260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96242" y="5424060"/>
            <a:ext cx="52120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Обязательства региона – внутрипоселковые </a:t>
            </a:r>
          </a:p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газовые сети построены полностью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поставка природного газа после завершения строительства источника газоснабжения 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2"/>
          <a:stretch/>
        </p:blipFill>
        <p:spPr>
          <a:xfrm>
            <a:off x="1177159" y="1678421"/>
            <a:ext cx="4985930" cy="361548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D4CBB6-5073-4E3C-828C-040C88B9AE08}"/>
              </a:ext>
            </a:extLst>
          </p:cNvPr>
          <p:cNvSpPr txBox="1"/>
          <p:nvPr/>
        </p:nvSpPr>
        <p:spPr>
          <a:xfrm>
            <a:off x="6773334" y="5426108"/>
            <a:ext cx="497106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Обязательства ПАО «Газпром» - ведутся СМР</a:t>
            </a:r>
          </a:p>
          <a:p>
            <a:pPr algn="ctr"/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Срок завершения строительства – 01.09.2022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Подрядчик: СМУ-53 г. Санкт-Петербург</a:t>
            </a:r>
          </a:p>
        </p:txBody>
      </p:sp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47142" y="1032090"/>
            <a:ext cx="591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газовые сети по п. Жарковский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28,1 км)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7389" y="1000836"/>
            <a:ext cx="50870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Межпоселковый газопровод до п. Жарковский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18,2 км)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481942" y="106959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2"/>
          <a:stretch/>
        </p:blipFill>
        <p:spPr>
          <a:xfrm>
            <a:off x="1136075" y="1678421"/>
            <a:ext cx="4985930" cy="3615487"/>
          </a:xfrm>
          <a:prstGeom prst="rect">
            <a:avLst/>
          </a:prstGeom>
        </p:spPr>
      </p:pic>
      <p:pic>
        <p:nvPicPr>
          <p:cNvPr id="19" name="Picture 2" descr="D:\на отправку\Лист 1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2524" r="8648" b="2323"/>
          <a:stretch/>
        </p:blipFill>
        <p:spPr bwMode="auto">
          <a:xfrm>
            <a:off x="7270582" y="1616389"/>
            <a:ext cx="3702856" cy="38156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7" t="84306" r="20703" b="8047"/>
          <a:stretch/>
        </p:blipFill>
        <p:spPr bwMode="auto">
          <a:xfrm>
            <a:off x="7270582" y="5036921"/>
            <a:ext cx="852313" cy="38918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1. Гaлoчka, ecли НЕ coглaceн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7" descr="1. Гaлoчka, ecли НЕ coглaceн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9" descr="Семинар АРООДНЗ 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11" descr="Семинар АРООДНЗ 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3" descr="Семинар АРООДНЗ 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5" descr="Семинар АРООДНЗ 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" name="Picture 16" descr="E:\i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61" y="5462577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46" y="312737"/>
            <a:ext cx="10942637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Блок-схема: узел 21"/>
          <p:cNvSpPr/>
          <p:nvPr/>
        </p:nvSpPr>
        <p:spPr>
          <a:xfrm>
            <a:off x="6694175" y="5918384"/>
            <a:ext cx="228600" cy="2286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34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D:\на отправку\Лист 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14141" r="6225" b="7634"/>
          <a:stretch/>
        </p:blipFill>
        <p:spPr bwMode="auto">
          <a:xfrm>
            <a:off x="6851646" y="1809423"/>
            <a:ext cx="4982298" cy="3187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25347" y="1137645"/>
            <a:ext cx="55757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газовые сети по п. Молоково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23,2 км)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9710" y="5092600"/>
            <a:ext cx="50870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Обязательства ПАО «Газпром» - ведутся СМР</a:t>
            </a:r>
          </a:p>
          <a:p>
            <a:pPr algn="ctr"/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Срок завершения строительства – 01.12.2022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Подрядчик: СМУ-53 г. Санкт-Петербург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6937" y="1132290"/>
            <a:ext cx="50125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Межпоселковый газопровод до п. Молоково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25,2 км)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657351" y="1032090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1968" y="4929051"/>
            <a:ext cx="54192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Обязательства региона – внутрипоселковые газовые сети построены полностью 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поставка природного газа после завершения строительства источника газоснабжения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22" y="1809423"/>
            <a:ext cx="5144813" cy="297795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5" t="84290" r="13571" b="2022"/>
          <a:stretch/>
        </p:blipFill>
        <p:spPr>
          <a:xfrm>
            <a:off x="1272622" y="3514251"/>
            <a:ext cx="1726908" cy="53233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7" t="84306" r="20703" b="8047"/>
          <a:stretch/>
        </p:blipFill>
        <p:spPr bwMode="auto">
          <a:xfrm>
            <a:off x="6851645" y="4607836"/>
            <a:ext cx="852313" cy="38918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6" descr="E:\i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458" y="5006770"/>
            <a:ext cx="455807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47" y="296270"/>
            <a:ext cx="10942637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561" y="5580745"/>
            <a:ext cx="2444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02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12067" y="6358706"/>
            <a:ext cx="326679" cy="365125"/>
          </a:xfrm>
        </p:spPr>
        <p:txBody>
          <a:bodyPr vert="horz" lIns="91440" tIns="45720" rIns="91440" bIns="45720" rtlCol="0" anchor="ctr"/>
          <a:lstStyle/>
          <a:p>
            <a:pPr algn="ctr"/>
            <a:fld id="{3E716BDD-ECB7-4C86-83A2-DDBB799AEF99}" type="slidenum">
              <a:rPr lang="ru-R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36481" y="259629"/>
            <a:ext cx="11075586" cy="46204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0" hangingPunct="0">
              <a:defRPr sz="2400"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ru-RU" sz="2200" dirty="0"/>
              <a:t>Цели и задачи программы газификации</a:t>
            </a:r>
            <a:endParaRPr lang="en-US" sz="2200" dirty="0"/>
          </a:p>
        </p:txBody>
      </p:sp>
      <p:pic>
        <p:nvPicPr>
          <p:cNvPr id="6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946" y="961670"/>
            <a:ext cx="1277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</a:t>
            </a:r>
            <a:r>
              <a:rPr lang="ru-RU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8427" y="1048021"/>
            <a:ext cx="9244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  <a:defRPr/>
            </a:pP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качества и уровня жизни населения Тверской области</a:t>
            </a:r>
          </a:p>
          <a:p>
            <a:pPr>
              <a:spcBef>
                <a:spcPts val="2400"/>
              </a:spcBef>
              <a:defRPr/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Экономическое развитие региона</a:t>
            </a:r>
          </a:p>
          <a:p>
            <a:pPr>
              <a:spcBef>
                <a:spcPts val="2400"/>
              </a:spcBef>
              <a:defRPr/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Обеспечение надежного и бесперебойного газоснабжения </a:t>
            </a:r>
          </a:p>
          <a:p>
            <a:pPr>
              <a:spcBef>
                <a:spcPts val="2400"/>
              </a:spcBef>
              <a:defRPr/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Предоставление возможности перевода промышленных предприятий,   объектов коммунальной и социальной инфраструктур на природный газ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41713" y="4084094"/>
            <a:ext cx="14015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0888" y="4138362"/>
            <a:ext cx="94957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800"/>
              </a:spcBef>
              <a:buFontTx/>
              <a:buChar char="-"/>
              <a:defRPr/>
            </a:pPr>
            <a:r>
              <a:rPr lang="ru-RU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всех центров муниципальных образований Тверской области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5068313-3F7C-482D-B263-64F377AAD1B4}"/>
              </a:ext>
            </a:extLst>
          </p:cNvPr>
          <p:cNvCxnSpPr/>
          <p:nvPr/>
        </p:nvCxnSpPr>
        <p:spPr>
          <a:xfrm>
            <a:off x="2333120" y="1618883"/>
            <a:ext cx="7735146" cy="2474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6A8EF37-F791-4E63-8921-DC4496CDB230}"/>
              </a:ext>
            </a:extLst>
          </p:cNvPr>
          <p:cNvCxnSpPr/>
          <p:nvPr/>
        </p:nvCxnSpPr>
        <p:spPr>
          <a:xfrm>
            <a:off x="2333120" y="2250612"/>
            <a:ext cx="7735146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BD89CFCB-ED8A-4B20-8F90-312BD089F46D}"/>
              </a:ext>
            </a:extLst>
          </p:cNvPr>
          <p:cNvCxnSpPr/>
          <p:nvPr/>
        </p:nvCxnSpPr>
        <p:spPr>
          <a:xfrm>
            <a:off x="2346768" y="4511557"/>
            <a:ext cx="7735146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50AF6FA-FE58-4807-8C76-F87EE914E186}"/>
              </a:ext>
            </a:extLst>
          </p:cNvPr>
          <p:cNvCxnSpPr/>
          <p:nvPr/>
        </p:nvCxnSpPr>
        <p:spPr>
          <a:xfrm flipV="1">
            <a:off x="2346768" y="5467482"/>
            <a:ext cx="7735146" cy="2550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10" descr="https://avatars.mds.yandex.net/get-dialogs/1017510/03c826235bd4cf98d8ca/orig">
            <a:extLst>
              <a:ext uri="{FF2B5EF4-FFF2-40B4-BE49-F238E27FC236}">
                <a16:creationId xmlns:a16="http://schemas.microsoft.com/office/drawing/2014/main" id="{52B129CF-77C7-438A-BD47-AEE7E591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13777" y="4464361"/>
            <a:ext cx="949576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800"/>
              </a:spcBef>
              <a:buFontTx/>
              <a:buChar char="-"/>
              <a:defRPr/>
            </a:pPr>
            <a:r>
              <a:rPr lang="ru-RU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софинансирование расходов населения на газификацию домовладений с учетом оказания адресной социальной поддержки отдельным категориям граждан; реализация комплекса мер, направленных на «догазификацию» региона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27999" y="5432399"/>
            <a:ext cx="94957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ru-RU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повышение уровня газификации Тверской области</a:t>
            </a:r>
            <a:r>
              <a:rPr lang="en-US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2025 году до</a:t>
            </a:r>
            <a:r>
              <a:rPr lang="en-US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75 %</a:t>
            </a:r>
            <a:endParaRPr lang="ru-RU" sz="19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FE6CD7-9CFD-48C5-8BF3-664C561F2666}"/>
              </a:ext>
            </a:extLst>
          </p:cNvPr>
          <p:cNvCxnSpPr/>
          <p:nvPr/>
        </p:nvCxnSpPr>
        <p:spPr>
          <a:xfrm flipV="1">
            <a:off x="2333120" y="2914896"/>
            <a:ext cx="7839839" cy="460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26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43878" y="5371475"/>
            <a:ext cx="53999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Обязательства региона - построено 42 км внутрипоселковых газовых сетей (75%) 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Подрядчик: ОАО «</a:t>
            </a:r>
            <a:r>
              <a:rPr lang="ru-RU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Тверьгазстрой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(срок завершения работ по контракту - 30.09.2022)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5418" y="836246"/>
            <a:ext cx="54640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</a:t>
            </a:r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газовые сети по г. Красный Холм 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55,9 км)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30999" y="5396131"/>
            <a:ext cx="503611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Обязательства ПАО «Газпром» - ведутся СМР</a:t>
            </a:r>
          </a:p>
          <a:p>
            <a:pPr algn="ctr"/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Срок завершения строительства – 01.10.2022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Подрядчик: АО «ГК «ЕКС», г. Ярославль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5446" y="836246"/>
            <a:ext cx="49884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itchFamily="18" charset="0"/>
                <a:cs typeface="Times New Roman" panose="02020603050405020304" pitchFamily="18" charset="0"/>
              </a:rPr>
              <a:t>Межпоселковый газопровод </a:t>
            </a:r>
          </a:p>
          <a:p>
            <a:pPr algn="ctr"/>
            <a:r>
              <a:rPr lang="ru-RU" sz="1700" b="1" dirty="0">
                <a:latin typeface="Times New Roman" pitchFamily="18" charset="0"/>
                <a:cs typeface="Times New Roman" panose="02020603050405020304" pitchFamily="18" charset="0"/>
              </a:rPr>
              <a:t>от ГРС «Бежецк» до г. Красный Холм </a:t>
            </a:r>
          </a:p>
          <a:p>
            <a:pPr algn="ctr"/>
            <a:r>
              <a:rPr lang="ru-RU" sz="1700" dirty="0">
                <a:latin typeface="Times New Roman" pitchFamily="18" charset="0"/>
                <a:cs typeface="Times New Roman" panose="02020603050405020304" pitchFamily="18" charset="0"/>
              </a:rPr>
              <a:t>(протяженность 49,2 км)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462454" y="98714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" b="1113"/>
          <a:stretch/>
        </p:blipFill>
        <p:spPr>
          <a:xfrm>
            <a:off x="1651158" y="1485666"/>
            <a:ext cx="4122272" cy="391046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7" name="Рисунок 16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FDADB27F-F252-43F9-8DB5-14407FD70C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t="14486" r="8616" b="10767"/>
          <a:stretch/>
        </p:blipFill>
        <p:spPr>
          <a:xfrm>
            <a:off x="6998493" y="1713408"/>
            <a:ext cx="4242391" cy="36580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7" t="84306" r="20703" b="8047"/>
          <a:stretch/>
        </p:blipFill>
        <p:spPr bwMode="auto">
          <a:xfrm>
            <a:off x="10388571" y="4954964"/>
            <a:ext cx="852313" cy="389187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35" y="145771"/>
            <a:ext cx="10942637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18" y="5821798"/>
            <a:ext cx="2444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389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AFCC5534-8E6F-4EAA-BAB7-95A0CF91B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097725"/>
              </p:ext>
            </p:extLst>
          </p:nvPr>
        </p:nvGraphicFramePr>
        <p:xfrm>
          <a:off x="889946" y="3350179"/>
          <a:ext cx="6526479" cy="3507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Acrobat Document" r:id="rId4" imgW="16734600" imgH="11909880" progId="Acrobat.Document.DC">
                  <p:embed/>
                </p:oleObj>
              </mc:Choice>
              <mc:Fallback>
                <p:oleObj name="Acrobat Document" r:id="rId4" imgW="16734600" imgH="11909880" progId="Acrobat.Document.DC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AFCC5534-8E6F-4EAA-BAB7-95A0CF91B3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946" y="3350179"/>
                        <a:ext cx="6526479" cy="350782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752181" y="647454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21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6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034079" y="630165"/>
            <a:ext cx="40675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Правительство Тверской области -</a:t>
            </a:r>
          </a:p>
          <a:p>
            <a:pPr algn="ctr"/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1568" y="1129255"/>
            <a:ext cx="5771118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выполняется проектная документация 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внутрипоселковые газовые сети 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п. Максатиха</a:t>
            </a: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(общей протяженностью 65 км)</a:t>
            </a:r>
          </a:p>
          <a:p>
            <a:pPr algn="ctr"/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Срок разработки проектной документации - 01.07.2022</a:t>
            </a:r>
            <a:endParaRPr lang="en-US" sz="17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5166" y="150519"/>
            <a:ext cx="3311266" cy="4486543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 flipH="1">
            <a:off x="330448" y="4049424"/>
            <a:ext cx="11542238" cy="0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96150" y="4489703"/>
            <a:ext cx="478178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АО «Газпром Газораспределение Тверь»</a:t>
            </a:r>
          </a:p>
          <a:p>
            <a:pPr algn="ctr"/>
            <a:endParaRPr lang="ru-RU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Газопровод-отвод г. Бежецк-Максатиха </a:t>
            </a:r>
            <a:r>
              <a:rPr lang="ru-RU" sz="1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(60 км)  </a:t>
            </a:r>
            <a:endParaRPr lang="ru-RU" sz="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СМР 10.09.2023 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текущий момент выполнено строительство   12 км газопровода     </a:t>
            </a:r>
            <a:endParaRPr lang="ru-RU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лилиния 2"/>
          <p:cNvSpPr/>
          <p:nvPr/>
        </p:nvSpPr>
        <p:spPr>
          <a:xfrm>
            <a:off x="6953250" y="5434013"/>
            <a:ext cx="342900" cy="175284"/>
          </a:xfrm>
          <a:custGeom>
            <a:avLst/>
            <a:gdLst>
              <a:gd name="connsiteX0" fmla="*/ 342900 w 342900"/>
              <a:gd name="connsiteY0" fmla="*/ 0 h 175284"/>
              <a:gd name="connsiteX1" fmla="*/ 314325 w 342900"/>
              <a:gd name="connsiteY1" fmla="*/ 90487 h 175284"/>
              <a:gd name="connsiteX2" fmla="*/ 233363 w 342900"/>
              <a:gd name="connsiteY2" fmla="*/ 171450 h 175284"/>
              <a:gd name="connsiteX3" fmla="*/ 142875 w 342900"/>
              <a:gd name="connsiteY3" fmla="*/ 152400 h 175284"/>
              <a:gd name="connsiteX4" fmla="*/ 0 w 342900"/>
              <a:gd name="connsiteY4" fmla="*/ 66675 h 17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175284">
                <a:moveTo>
                  <a:pt x="342900" y="0"/>
                </a:moveTo>
                <a:cubicBezTo>
                  <a:pt x="337740" y="30956"/>
                  <a:pt x="332581" y="61912"/>
                  <a:pt x="314325" y="90487"/>
                </a:cubicBezTo>
                <a:cubicBezTo>
                  <a:pt x="296069" y="119062"/>
                  <a:pt x="261938" y="161131"/>
                  <a:pt x="233363" y="171450"/>
                </a:cubicBezTo>
                <a:cubicBezTo>
                  <a:pt x="204788" y="181769"/>
                  <a:pt x="181769" y="169862"/>
                  <a:pt x="142875" y="152400"/>
                </a:cubicBezTo>
                <a:cubicBezTo>
                  <a:pt x="103981" y="134938"/>
                  <a:pt x="26987" y="81756"/>
                  <a:pt x="0" y="66675"/>
                </a:cubicBezTo>
              </a:path>
            </a:pathLst>
          </a:cu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 3"/>
          <p:cNvSpPr/>
          <p:nvPr/>
        </p:nvSpPr>
        <p:spPr>
          <a:xfrm>
            <a:off x="1295400" y="5251450"/>
            <a:ext cx="1365250" cy="127000"/>
          </a:xfrm>
          <a:custGeom>
            <a:avLst/>
            <a:gdLst>
              <a:gd name="connsiteX0" fmla="*/ 0 w 1365250"/>
              <a:gd name="connsiteY0" fmla="*/ 0 h 127000"/>
              <a:gd name="connsiteX1" fmla="*/ 196850 w 1365250"/>
              <a:gd name="connsiteY1" fmla="*/ 76200 h 127000"/>
              <a:gd name="connsiteX2" fmla="*/ 285750 w 1365250"/>
              <a:gd name="connsiteY2" fmla="*/ 25400 h 127000"/>
              <a:gd name="connsiteX3" fmla="*/ 628650 w 1365250"/>
              <a:gd name="connsiteY3" fmla="*/ 76200 h 127000"/>
              <a:gd name="connsiteX4" fmla="*/ 1117600 w 1365250"/>
              <a:gd name="connsiteY4" fmla="*/ 114300 h 127000"/>
              <a:gd name="connsiteX5" fmla="*/ 1365250 w 1365250"/>
              <a:gd name="connsiteY5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127000">
                <a:moveTo>
                  <a:pt x="0" y="0"/>
                </a:moveTo>
                <a:cubicBezTo>
                  <a:pt x="74612" y="35983"/>
                  <a:pt x="149225" y="71967"/>
                  <a:pt x="196850" y="76200"/>
                </a:cubicBezTo>
                <a:cubicBezTo>
                  <a:pt x="244475" y="80433"/>
                  <a:pt x="213783" y="25400"/>
                  <a:pt x="285750" y="25400"/>
                </a:cubicBezTo>
                <a:cubicBezTo>
                  <a:pt x="357717" y="25400"/>
                  <a:pt x="490008" y="61383"/>
                  <a:pt x="628650" y="76200"/>
                </a:cubicBezTo>
                <a:cubicBezTo>
                  <a:pt x="767292" y="91017"/>
                  <a:pt x="994833" y="105833"/>
                  <a:pt x="1117600" y="114300"/>
                </a:cubicBezTo>
                <a:cubicBezTo>
                  <a:pt x="1240367" y="122767"/>
                  <a:pt x="1323975" y="127000"/>
                  <a:pt x="1365250" y="127000"/>
                </a:cubicBezTo>
              </a:path>
            </a:pathLst>
          </a:cu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020"/>
            <a:ext cx="10942637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346" y="2534197"/>
            <a:ext cx="2444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80" y="5195887"/>
            <a:ext cx="2444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899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93875" y="2054988"/>
            <a:ext cx="101520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ru-R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 актуализации региональной программы газификации на 2022 год</a:t>
            </a:r>
          </a:p>
          <a:p>
            <a:pPr algn="ctr"/>
            <a:endParaRPr lang="ru-R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602751" y="6377313"/>
            <a:ext cx="399602" cy="356400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711981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141" y="479175"/>
            <a:ext cx="10186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cap="none" dirty="0"/>
              <a:t>РЕЕСТР ОБЪЕКТОВ </a:t>
            </a:r>
            <a:r>
              <a:rPr lang="ru-RU" sz="2000" dirty="0"/>
              <a:t>ГАЗИФИКАЦИИ </a:t>
            </a:r>
            <a:r>
              <a:rPr lang="ru-RU" altLang="ru-RU" sz="2000" cap="none" dirty="0"/>
              <a:t>2022 ГОДА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03435"/>
              </p:ext>
            </p:extLst>
          </p:nvPr>
        </p:nvGraphicFramePr>
        <p:xfrm>
          <a:off x="1104749" y="1438887"/>
          <a:ext cx="10606197" cy="487907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9287">
                  <a:extLst>
                    <a:ext uri="{9D8B030D-6E8A-4147-A177-3AD203B41FA5}">
                      <a16:colId xmlns:a16="http://schemas.microsoft.com/office/drawing/2014/main" val="1104407398"/>
                    </a:ext>
                  </a:extLst>
                </a:gridCol>
                <a:gridCol w="1815593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101109">
                  <a:extLst>
                    <a:ext uri="{9D8B030D-6E8A-4147-A177-3AD203B41FA5}">
                      <a16:colId xmlns:a16="http://schemas.microsoft.com/office/drawing/2014/main" val="3986650640"/>
                    </a:ext>
                  </a:extLst>
                </a:gridCol>
                <a:gridCol w="1341662">
                  <a:extLst>
                    <a:ext uri="{9D8B030D-6E8A-4147-A177-3AD203B41FA5}">
                      <a16:colId xmlns:a16="http://schemas.microsoft.com/office/drawing/2014/main" val="1809222717"/>
                    </a:ext>
                  </a:extLst>
                </a:gridCol>
                <a:gridCol w="76502">
                  <a:extLst>
                    <a:ext uri="{9D8B030D-6E8A-4147-A177-3AD203B41FA5}">
                      <a16:colId xmlns:a16="http://schemas.microsoft.com/office/drawing/2014/main" val="2267132768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705950367"/>
                    </a:ext>
                  </a:extLst>
                </a:gridCol>
                <a:gridCol w="1336200">
                  <a:extLst>
                    <a:ext uri="{9D8B030D-6E8A-4147-A177-3AD203B41FA5}">
                      <a16:colId xmlns:a16="http://schemas.microsoft.com/office/drawing/2014/main" val="3227016140"/>
                    </a:ext>
                  </a:extLst>
                </a:gridCol>
                <a:gridCol w="1355437">
                  <a:extLst>
                    <a:ext uri="{9D8B030D-6E8A-4147-A177-3AD203B41FA5}">
                      <a16:colId xmlns:a16="http://schemas.microsoft.com/office/drawing/2014/main" val="1837105019"/>
                    </a:ext>
                  </a:extLst>
                </a:gridCol>
              </a:tblGrid>
              <a:tr h="75534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</a:t>
                      </a:r>
                    </a:p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завершения работ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домовладений и квартир, ед.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Рост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уровня газификации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25957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ru-RU" sz="145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831114"/>
                  </a:ext>
                </a:extLst>
              </a:tr>
              <a:tr h="379012">
                <a:tc gridSpan="8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Объекты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включенные в АИП</a:t>
                      </a:r>
                      <a:endParaRPr lang="ru-RU" sz="14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03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Нелидовский</a:t>
                      </a:r>
                      <a:r>
                        <a:rPr lang="ru-RU" sz="14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городской округ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Внутрипоселковые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газовые сети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по г. Нелидово (1 очередь)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13,9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3 117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0,397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95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effectLst/>
                          <a:latin typeface="Times New Roman" panose="02020603050405020304" pitchFamily="18" charset="0"/>
                        </a:rPr>
                        <a:t>Оленинский муниципальный округ</a:t>
                      </a:r>
                      <a:endParaRPr lang="ru-RU" sz="1450" b="0" i="0" u="none" strike="noStrike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01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40" b="0" i="0" u="none" strike="noStrike" dirty="0" err="1">
                          <a:effectLst/>
                          <a:latin typeface="Times New Roman" panose="02020603050405020304" pitchFamily="18" charset="0"/>
                        </a:rPr>
                        <a:t>Внутрипоселковые</a:t>
                      </a:r>
                      <a:r>
                        <a:rPr lang="ru-RU" sz="1440" b="0" i="0" u="none" strike="noStrike" dirty="0">
                          <a:effectLst/>
                          <a:latin typeface="Times New Roman" panose="02020603050405020304" pitchFamily="18" charset="0"/>
                        </a:rPr>
                        <a:t> газовые сети </a:t>
                      </a:r>
                    </a:p>
                    <a:p>
                      <a:pPr marL="0" marR="0" lvl="0" indent="0" algn="l" defTabSz="121901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40" b="0" i="0" u="none" strike="noStrike" dirty="0">
                          <a:effectLst/>
                          <a:latin typeface="Times New Roman" panose="02020603050405020304" pitchFamily="18" charset="0"/>
                        </a:rPr>
                        <a:t>по п. Оленино (1 очередь)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8,1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89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3.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Краснохолмский муниципальный округ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  </a:t>
                      </a:r>
                      <a:r>
                        <a:rPr lang="ru-RU" sz="1450" b="0" i="0" u="none" strike="noStrike" dirty="0" err="1">
                          <a:latin typeface="Times New Roman"/>
                        </a:rPr>
                        <a:t>Внутрипоселковые</a:t>
                      </a:r>
                      <a:r>
                        <a:rPr lang="ru-RU" sz="1450" b="0" i="0" u="none" strike="noStrike" dirty="0">
                          <a:latin typeface="Times New Roman"/>
                        </a:rPr>
                        <a:t> газовые 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  сети по г. Красный Холм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55,9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30.08.2022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ru-RU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042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0,260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06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Калининский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Межпоселковый газопровод </a:t>
                      </a:r>
                    </a:p>
                    <a:p>
                      <a:pPr algn="just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высокого давления от д.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Квакшино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  <a:p>
                      <a:pPr algn="just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до д. Игнатово Калининского района </a:t>
                      </a:r>
                    </a:p>
                    <a:p>
                      <a:pPr algn="just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с установкой ПГБ (II очередь)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17,1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30.11.2022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0,047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4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947707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141" y="479175"/>
            <a:ext cx="10186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cap="none" dirty="0"/>
              <a:t>РЕЕСТР ОБЪЕКТОВ </a:t>
            </a:r>
            <a:r>
              <a:rPr lang="ru-RU" sz="2000" dirty="0"/>
              <a:t>ГАЗИФИКАЦИИ </a:t>
            </a:r>
            <a:r>
              <a:rPr lang="ru-RU" altLang="ru-RU" sz="2000" cap="none" dirty="0"/>
              <a:t>2022 ГОДА </a:t>
            </a:r>
            <a:r>
              <a:rPr lang="en-US" altLang="ru-RU" sz="2000" cap="none" dirty="0"/>
              <a:t>(</a:t>
            </a:r>
            <a:r>
              <a:rPr lang="ru-RU" altLang="ru-RU" sz="2000" cap="none" dirty="0"/>
              <a:t>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677331"/>
              </p:ext>
            </p:extLst>
          </p:nvPr>
        </p:nvGraphicFramePr>
        <p:xfrm>
          <a:off x="1104749" y="1438888"/>
          <a:ext cx="10645372" cy="485329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9287">
                  <a:extLst>
                    <a:ext uri="{9D8B030D-6E8A-4147-A177-3AD203B41FA5}">
                      <a16:colId xmlns:a16="http://schemas.microsoft.com/office/drawing/2014/main" val="1104407398"/>
                    </a:ext>
                  </a:extLst>
                </a:gridCol>
                <a:gridCol w="1604924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350953">
                  <a:extLst>
                    <a:ext uri="{9D8B030D-6E8A-4147-A177-3AD203B41FA5}">
                      <a16:colId xmlns:a16="http://schemas.microsoft.com/office/drawing/2014/main" val="3192335312"/>
                    </a:ext>
                  </a:extLst>
                </a:gridCol>
                <a:gridCol w="1341662">
                  <a:extLst>
                    <a:ext uri="{9D8B030D-6E8A-4147-A177-3AD203B41FA5}">
                      <a16:colId xmlns:a16="http://schemas.microsoft.com/office/drawing/2014/main" val="1809222717"/>
                    </a:ext>
                  </a:extLst>
                </a:gridCol>
                <a:gridCol w="76502">
                  <a:extLst>
                    <a:ext uri="{9D8B030D-6E8A-4147-A177-3AD203B41FA5}">
                      <a16:colId xmlns:a16="http://schemas.microsoft.com/office/drawing/2014/main" val="2267132768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705950367"/>
                    </a:ext>
                  </a:extLst>
                </a:gridCol>
                <a:gridCol w="1336200">
                  <a:extLst>
                    <a:ext uri="{9D8B030D-6E8A-4147-A177-3AD203B41FA5}">
                      <a16:colId xmlns:a16="http://schemas.microsoft.com/office/drawing/2014/main" val="3227016140"/>
                    </a:ext>
                  </a:extLst>
                </a:gridCol>
                <a:gridCol w="1355437">
                  <a:extLst>
                    <a:ext uri="{9D8B030D-6E8A-4147-A177-3AD203B41FA5}">
                      <a16:colId xmlns:a16="http://schemas.microsoft.com/office/drawing/2014/main" val="1837105019"/>
                    </a:ext>
                  </a:extLst>
                </a:gridCol>
              </a:tblGrid>
              <a:tr h="63988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</a:t>
                      </a:r>
                    </a:p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завершения работ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домовладений и квартир, ед.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Рост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уровня газификации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219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ru-RU" sz="145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831114"/>
                  </a:ext>
                </a:extLst>
              </a:tr>
              <a:tr h="264342">
                <a:tc gridSpan="8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II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Новые объекты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endParaRPr lang="ru-RU" sz="14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33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Кимрский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  Межпоселковые и </a:t>
                      </a:r>
                      <a:r>
                        <a:rPr lang="ru-RU" sz="1450" b="0" dirty="0" err="1">
                          <a:latin typeface="Times New Roman" pitchFamily="18" charset="0"/>
                          <a:cs typeface="Times New Roman" pitchFamily="18" charset="0"/>
                        </a:rPr>
                        <a:t>внутрипоселковые</a:t>
                      </a:r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</a:p>
                    <a:p>
                      <a:pPr algn="l" rtl="0" fontAlgn="ctr"/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  газопроводы д. </a:t>
                      </a:r>
                      <a:r>
                        <a:rPr lang="ru-RU" sz="1450" b="0" dirty="0" err="1">
                          <a:latin typeface="Times New Roman" pitchFamily="18" charset="0"/>
                          <a:cs typeface="Times New Roman" pitchFamily="18" charset="0"/>
                        </a:rPr>
                        <a:t>Ушаковка</a:t>
                      </a:r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 - д. </a:t>
                      </a:r>
                      <a:r>
                        <a:rPr lang="ru-RU" sz="1450" b="0" dirty="0" err="1">
                          <a:latin typeface="Times New Roman" pitchFamily="18" charset="0"/>
                          <a:cs typeface="Times New Roman" pitchFamily="18" charset="0"/>
                        </a:rPr>
                        <a:t>Святье</a:t>
                      </a:r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 -                      </a:t>
                      </a:r>
                    </a:p>
                    <a:p>
                      <a:pPr algn="l" rtl="0" fontAlgn="ctr"/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  д. Федоровка - д. </a:t>
                      </a:r>
                      <a:r>
                        <a:rPr lang="ru-RU" sz="1450" b="0" dirty="0" err="1">
                          <a:latin typeface="Times New Roman" pitchFamily="18" charset="0"/>
                          <a:cs typeface="Times New Roman" pitchFamily="18" charset="0"/>
                        </a:rPr>
                        <a:t>Топорок</a:t>
                      </a:r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 - д. Соболево -   </a:t>
                      </a:r>
                    </a:p>
                    <a:p>
                      <a:pPr algn="l" rtl="0" fontAlgn="ctr"/>
                      <a:r>
                        <a:rPr lang="ru-RU" sz="1450" b="0" baseline="0" dirty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д. Пекуново - д. Крева</a:t>
                      </a:r>
                      <a:r>
                        <a:rPr lang="ru-RU" sz="1450" b="0" baseline="0" dirty="0"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1 и 2 этапы)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19,4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0,153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6.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b="0" i="0" u="none" strike="noStrike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Газоснабжение д. Остров</a:t>
                      </a:r>
                      <a:r>
                        <a:rPr lang="en-US" sz="1450" b="0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44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7.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 err="1">
                          <a:latin typeface="Times New Roman"/>
                        </a:rPr>
                        <a:t>Сонковский</a:t>
                      </a:r>
                      <a:r>
                        <a:rPr lang="ru-RU" sz="1450" b="0" i="0" u="none" strike="noStrike" dirty="0">
                          <a:latin typeface="Times New Roman"/>
                        </a:rPr>
                        <a:t>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  Строительство внутрипоселковых 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latin typeface="Times New Roman" pitchFamily="18" charset="0"/>
                          <a:cs typeface="Times New Roman" pitchFamily="18" charset="0"/>
                        </a:rPr>
                        <a:t>  разводящих газовых сетей по д. Горка 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Сонковского района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3,04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0,011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47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г. Ржев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 Газоснабжение жилых домов по адресу: </a:t>
                      </a:r>
                    </a:p>
                    <a:p>
                      <a:pPr algn="just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 г. Ржев, ул. </a:t>
                      </a:r>
                      <a:r>
                        <a:rPr lang="ru-RU" sz="1450" b="0" dirty="0" err="1">
                          <a:solidFill>
                            <a:prstClr val="black"/>
                          </a:solidFill>
                          <a:latin typeface="Times New Roman"/>
                        </a:rPr>
                        <a:t>Хорошевская</a:t>
                      </a: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, Аграрная, </a:t>
                      </a:r>
                    </a:p>
                    <a:p>
                      <a:pPr algn="just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 Добрая, Первого Салюта</a:t>
                      </a:r>
                      <a:endParaRPr lang="ru-RU" sz="1450" b="0"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2,4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0,007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347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Ржевский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latin typeface="Times New Roman"/>
                        </a:rPr>
                        <a:t>  Газоснабжение жилых домов </a:t>
                      </a:r>
                    </a:p>
                    <a:p>
                      <a:pPr marL="0" marR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latin typeface="Times New Roman"/>
                        </a:rPr>
                        <a:t>  д. </a:t>
                      </a:r>
                      <a:r>
                        <a:rPr lang="ru-RU" sz="1450" b="0" dirty="0" err="1">
                          <a:latin typeface="Times New Roman"/>
                        </a:rPr>
                        <a:t>Мончалово</a:t>
                      </a:r>
                      <a:r>
                        <a:rPr lang="ru-RU" sz="1450" b="0" dirty="0">
                          <a:latin typeface="Times New Roman"/>
                        </a:rPr>
                        <a:t> Ржевского района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7,8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0,022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4088680"/>
                  </a:ext>
                </a:extLst>
              </a:tr>
            </a:tbl>
          </a:graphicData>
        </a:graphic>
      </p:graphicFrame>
      <p:pic>
        <p:nvPicPr>
          <p:cNvPr id="7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4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735295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141" y="479175"/>
            <a:ext cx="10186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cap="none" dirty="0"/>
              <a:t>РЕЕСТР ОБЪЕКТОВ </a:t>
            </a:r>
            <a:r>
              <a:rPr lang="ru-RU" sz="2000" dirty="0"/>
              <a:t>ГАЗИФИКАЦИИ </a:t>
            </a:r>
            <a:r>
              <a:rPr lang="ru-RU" altLang="ru-RU" sz="2000" cap="none" dirty="0"/>
              <a:t>2022 ГОДА </a:t>
            </a:r>
            <a:r>
              <a:rPr lang="en-US" altLang="ru-RU" sz="2000" cap="none" dirty="0"/>
              <a:t>(</a:t>
            </a:r>
            <a:r>
              <a:rPr lang="ru-RU" altLang="ru-RU" sz="2000" cap="none" dirty="0"/>
              <a:t>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56781"/>
              </p:ext>
            </p:extLst>
          </p:nvPr>
        </p:nvGraphicFramePr>
        <p:xfrm>
          <a:off x="1104749" y="1438887"/>
          <a:ext cx="10744663" cy="469988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3106">
                  <a:extLst>
                    <a:ext uri="{9D8B030D-6E8A-4147-A177-3AD203B41FA5}">
                      <a16:colId xmlns:a16="http://schemas.microsoft.com/office/drawing/2014/main" val="1104407398"/>
                    </a:ext>
                  </a:extLst>
                </a:gridCol>
                <a:gridCol w="1881883">
                  <a:extLst>
                    <a:ext uri="{9D8B030D-6E8A-4147-A177-3AD203B41FA5}">
                      <a16:colId xmlns:a16="http://schemas.microsoft.com/office/drawing/2014/main" val="3736650889"/>
                    </a:ext>
                  </a:extLst>
                </a:gridCol>
                <a:gridCol w="3122378">
                  <a:extLst>
                    <a:ext uri="{9D8B030D-6E8A-4147-A177-3AD203B41FA5}">
                      <a16:colId xmlns:a16="http://schemas.microsoft.com/office/drawing/2014/main" val="3986650640"/>
                    </a:ext>
                  </a:extLst>
                </a:gridCol>
                <a:gridCol w="1435252">
                  <a:extLst>
                    <a:ext uri="{9D8B030D-6E8A-4147-A177-3AD203B41FA5}">
                      <a16:colId xmlns:a16="http://schemas.microsoft.com/office/drawing/2014/main" val="515571279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705950367"/>
                    </a:ext>
                  </a:extLst>
                </a:gridCol>
                <a:gridCol w="1336200">
                  <a:extLst>
                    <a:ext uri="{9D8B030D-6E8A-4147-A177-3AD203B41FA5}">
                      <a16:colId xmlns:a16="http://schemas.microsoft.com/office/drawing/2014/main" val="3227016140"/>
                    </a:ext>
                  </a:extLst>
                </a:gridCol>
                <a:gridCol w="1355437">
                  <a:extLst>
                    <a:ext uri="{9D8B030D-6E8A-4147-A177-3AD203B41FA5}">
                      <a16:colId xmlns:a16="http://schemas.microsoft.com/office/drawing/2014/main" val="1837105019"/>
                    </a:ext>
                  </a:extLst>
                </a:gridCol>
              </a:tblGrid>
              <a:tr h="75534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</a:t>
                      </a:r>
                    </a:p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завершения работ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домовладений и квартир, ед.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Рост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уровня газификации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25957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831114"/>
                  </a:ext>
                </a:extLst>
              </a:tr>
              <a:tr h="84634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 err="1">
                          <a:latin typeface="Times New Roman"/>
                        </a:rPr>
                        <a:t>Максатихинский</a:t>
                      </a:r>
                      <a:endParaRPr lang="ru-RU" sz="1450" b="0" i="0" u="none" strike="noStrike" dirty="0">
                        <a:latin typeface="Times New Roman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 err="1">
                          <a:solidFill>
                            <a:prstClr val="black"/>
                          </a:solidFill>
                          <a:latin typeface="Times New Roman"/>
                        </a:rPr>
                        <a:t>Внутрипоселковые</a:t>
                      </a: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газовые сети по                                     п. </a:t>
                      </a:r>
                      <a:r>
                        <a:rPr lang="ru-RU" sz="1450" b="0" dirty="0" err="1">
                          <a:solidFill>
                            <a:prstClr val="black"/>
                          </a:solidFill>
                          <a:latin typeface="Times New Roman"/>
                        </a:rPr>
                        <a:t>Максатиха</a:t>
                      </a: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(разработка проектной документации)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01.07.2022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4 785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0,610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76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11.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Вышневолоцкий городской округ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121901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Распределительный газопровод в границах д. Терелесово</a:t>
                      </a:r>
                      <a:endParaRPr lang="ru-RU" sz="145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30.10.2022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32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12.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 Распределительный газопровод 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 в границах д. Федово</a:t>
                      </a:r>
                      <a:endParaRPr lang="ru-RU" sz="1450" b="0" i="0" u="none" strike="noStrike" dirty="0"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880762"/>
                  </a:ext>
                </a:extLst>
              </a:tr>
              <a:tr h="77308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13.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Рамешковский муниципальный округ</a:t>
                      </a:r>
                      <a:endParaRPr lang="ru-RU" sz="1450" b="0" i="0" u="none" strike="noStrike" dirty="0"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 Разводящие сети газоснабжения </a:t>
                      </a:r>
                    </a:p>
                    <a:p>
                      <a:pPr algn="just" fontAlgn="ctr"/>
                      <a:r>
                        <a:rPr lang="ru-RU" sz="1450" b="0" baseline="0" dirty="0">
                          <a:solidFill>
                            <a:prstClr val="black"/>
                          </a:solidFill>
                          <a:latin typeface="Times New Roman"/>
                        </a:rPr>
                        <a:t>  </a:t>
                      </a: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по д. Алешино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308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14.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b="0" i="0" u="none" strike="noStrike" dirty="0"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 Газоснабжение индивидуальных </a:t>
                      </a:r>
                    </a:p>
                    <a:p>
                      <a:pPr algn="just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 жилых домов по ул. Строителей, </a:t>
                      </a:r>
                    </a:p>
                    <a:p>
                      <a:pPr algn="just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  <a:cs typeface="Times New Roman" pitchFamily="18" charset="0"/>
                        </a:rPr>
                        <a:t>  </a:t>
                      </a: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ул. 1 Мая, ул. Дорожная </a:t>
                      </a:r>
                    </a:p>
                    <a:p>
                      <a:pPr algn="just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в с. Кушалино 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30.10.2022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029671"/>
                  </a:ext>
                </a:extLst>
              </a:tr>
            </a:tbl>
          </a:graphicData>
        </a:graphic>
      </p:graphicFrame>
      <p:pic>
        <p:nvPicPr>
          <p:cNvPr id="7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4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445240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141" y="479175"/>
            <a:ext cx="10186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cap="none" dirty="0"/>
              <a:t>РЕЕСТР ОБЪЕКТОВ </a:t>
            </a:r>
            <a:r>
              <a:rPr lang="ru-RU" sz="2000" dirty="0"/>
              <a:t>ГАЗИФИКАЦИИ </a:t>
            </a:r>
            <a:r>
              <a:rPr lang="ru-RU" altLang="ru-RU" sz="2000" cap="none" dirty="0"/>
              <a:t>2022 ГОДА </a:t>
            </a:r>
            <a:r>
              <a:rPr lang="en-US" altLang="ru-RU" sz="2000" cap="none" dirty="0"/>
              <a:t>(</a:t>
            </a:r>
            <a:r>
              <a:rPr lang="ru-RU" altLang="ru-RU" sz="2000" cap="none" dirty="0"/>
              <a:t>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98348"/>
              </p:ext>
            </p:extLst>
          </p:nvPr>
        </p:nvGraphicFramePr>
        <p:xfrm>
          <a:off x="1104749" y="1438887"/>
          <a:ext cx="10744663" cy="34656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3106">
                  <a:extLst>
                    <a:ext uri="{9D8B030D-6E8A-4147-A177-3AD203B41FA5}">
                      <a16:colId xmlns:a16="http://schemas.microsoft.com/office/drawing/2014/main" val="1104407398"/>
                    </a:ext>
                  </a:extLst>
                </a:gridCol>
                <a:gridCol w="1881883">
                  <a:extLst>
                    <a:ext uri="{9D8B030D-6E8A-4147-A177-3AD203B41FA5}">
                      <a16:colId xmlns:a16="http://schemas.microsoft.com/office/drawing/2014/main" val="3736650889"/>
                    </a:ext>
                  </a:extLst>
                </a:gridCol>
                <a:gridCol w="3022626">
                  <a:extLst>
                    <a:ext uri="{9D8B030D-6E8A-4147-A177-3AD203B41FA5}">
                      <a16:colId xmlns:a16="http://schemas.microsoft.com/office/drawing/2014/main" val="3986650640"/>
                    </a:ext>
                  </a:extLst>
                </a:gridCol>
                <a:gridCol w="1535004">
                  <a:extLst>
                    <a:ext uri="{9D8B030D-6E8A-4147-A177-3AD203B41FA5}">
                      <a16:colId xmlns:a16="http://schemas.microsoft.com/office/drawing/2014/main" val="515571279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705950367"/>
                    </a:ext>
                  </a:extLst>
                </a:gridCol>
                <a:gridCol w="1336200">
                  <a:extLst>
                    <a:ext uri="{9D8B030D-6E8A-4147-A177-3AD203B41FA5}">
                      <a16:colId xmlns:a16="http://schemas.microsoft.com/office/drawing/2014/main" val="3227016140"/>
                    </a:ext>
                  </a:extLst>
                </a:gridCol>
                <a:gridCol w="1355437">
                  <a:extLst>
                    <a:ext uri="{9D8B030D-6E8A-4147-A177-3AD203B41FA5}">
                      <a16:colId xmlns:a16="http://schemas.microsoft.com/office/drawing/2014/main" val="1837105019"/>
                    </a:ext>
                  </a:extLst>
                </a:gridCol>
              </a:tblGrid>
              <a:tr h="75534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п/п6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</a:t>
                      </a:r>
                    </a:p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завершения работ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домовладений и квартир, ед.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Рост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уровня газификации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25957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831114"/>
                  </a:ext>
                </a:extLst>
              </a:tr>
              <a:tr h="148642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Конаковский</a:t>
                      </a:r>
                      <a:r>
                        <a:rPr lang="ru-RU" sz="14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район</a:t>
                      </a:r>
                      <a:endParaRPr lang="ru-RU" sz="14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Распределительный газопровод   </a:t>
                      </a:r>
                    </a:p>
                    <a:p>
                      <a:pPr algn="l" rtl="0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газоснабжение д. Сорокопенино, </a:t>
                      </a:r>
                    </a:p>
                    <a:p>
                      <a:pPr algn="l" rtl="0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д. Дубровки, д. Заречье,                        </a:t>
                      </a:r>
                    </a:p>
                    <a:p>
                      <a:pPr algn="l" rtl="0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д. Марьино, д. Чублово, </a:t>
                      </a:r>
                    </a:p>
                    <a:p>
                      <a:pPr algn="l" rtl="0" fontAlgn="ctr"/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/>
                        </a:rPr>
                        <a:t> д. Филимоново, с. Селихово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30.10.2022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4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0,043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427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16.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Калининский район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01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solidFill>
                            <a:prstClr val="black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Газоснабжение д. Старое Брянцево</a:t>
                      </a:r>
                      <a:endParaRPr lang="ru-RU" sz="145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30.10.2022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4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71371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8"/>
            <a:ext cx="814227" cy="1010763"/>
          </a:xfrm>
          <a:prstGeom prst="rect">
            <a:avLst/>
          </a:prstGeom>
          <a:noFill/>
        </p:spPr>
      </p:pic>
      <p:sp>
        <p:nvSpPr>
          <p:cNvPr id="9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533833" y="6386714"/>
            <a:ext cx="497919" cy="36618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90575" indent="-38099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ru-RU" alt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07" y="1590676"/>
            <a:ext cx="3096665" cy="438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" b="3331"/>
          <a:stretch/>
        </p:blipFill>
        <p:spPr bwMode="auto">
          <a:xfrm>
            <a:off x="6061987" y="1704307"/>
            <a:ext cx="5468597" cy="36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 flipV="1">
            <a:off x="5793796" y="1032092"/>
            <a:ext cx="0" cy="4938703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6931" y="1032090"/>
            <a:ext cx="50176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газовые сети по г. Нелидово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141,1 км)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6932" y="6077572"/>
            <a:ext cx="108236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к проведению конкурентных процедур по выбору подрядной организации</a:t>
            </a:r>
          </a:p>
          <a:p>
            <a:pPr algn="just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7448" y="1025555"/>
            <a:ext cx="50176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газовые сети по п. Оленино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33,5 км)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270861" y="162908"/>
            <a:ext cx="10289627" cy="738107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ru-RU"/>
            </a:defPPr>
            <a:lvl1pPr algn="ctr" eaLnBrk="0" hangingPunct="0">
              <a:defRPr sz="2000"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ru-RU" dirty="0"/>
              <a:t>Объекты Плана-графика синхронизации </a:t>
            </a:r>
          </a:p>
          <a:p>
            <a:r>
              <a:rPr lang="ru-RU" dirty="0"/>
              <a:t>выполнения Программы газификации (продолжение)</a:t>
            </a:r>
            <a:endParaRPr lang="en-US" dirty="0"/>
          </a:p>
        </p:txBody>
      </p:sp>
      <p:pic>
        <p:nvPicPr>
          <p:cNvPr id="23" name="Picture 10" descr="https://avatars.mds.yandex.net/get-dialogs/1017510/03c826235bd4cf98d8ca/orig">
            <a:extLst>
              <a:ext uri="{FF2B5EF4-FFF2-40B4-BE49-F238E27FC236}">
                <a16:creationId xmlns:a16="http://schemas.microsoft.com/office/drawing/2014/main" id="{52B129CF-77C7-438A-BD47-AEE7E591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91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9261687" y="6421745"/>
            <a:ext cx="2844480" cy="36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8409624-BB17-4F64-8FA3-6ABB3285BE54}" type="slidenum">
              <a:rPr lang="ru-RU" sz="1600" spc="-1">
                <a:solidFill>
                  <a:srgbClr val="000000"/>
                </a:solidFill>
                <a:latin typeface="Times New Roman"/>
              </a:rPr>
              <a:t>28</a:t>
            </a:fld>
            <a:endParaRPr lang="ru-RU" sz="1600" spc="-1" dirty="0">
              <a:latin typeface="Times New Roman"/>
            </a:endParaRPr>
          </a:p>
        </p:txBody>
      </p:sp>
      <p:pic>
        <p:nvPicPr>
          <p:cNvPr id="89" name="Рисунок 1"/>
          <p:cNvPicPr/>
          <p:nvPr/>
        </p:nvPicPr>
        <p:blipFill>
          <a:blip r:embed="rId3">
            <a:lum contrast="12000"/>
          </a:blip>
          <a:srcRect l="4998"/>
          <a:stretch/>
        </p:blipFill>
        <p:spPr>
          <a:xfrm>
            <a:off x="448320" y="369600"/>
            <a:ext cx="959520" cy="1181280"/>
          </a:xfrm>
          <a:prstGeom prst="rect">
            <a:avLst/>
          </a:prstGeom>
          <a:ln>
            <a:noFill/>
          </a:ln>
        </p:spPr>
      </p:pic>
      <p:pic>
        <p:nvPicPr>
          <p:cNvPr id="97" name="Рисунок 14"/>
          <p:cNvPicPr/>
          <p:nvPr/>
        </p:nvPicPr>
        <p:blipFill>
          <a:blip r:embed="rId4"/>
          <a:stretch/>
        </p:blipFill>
        <p:spPr>
          <a:xfrm>
            <a:off x="928080" y="1703651"/>
            <a:ext cx="5208966" cy="3822842"/>
          </a:xfrm>
          <a:prstGeom prst="rect">
            <a:avLst/>
          </a:prstGeom>
          <a:ln>
            <a:noFill/>
          </a:ln>
        </p:spPr>
      </p:pic>
      <p:sp>
        <p:nvSpPr>
          <p:cNvPr id="12" name="Заголовок 20"/>
          <p:cNvSpPr txBox="1">
            <a:spLocks/>
          </p:cNvSpPr>
          <p:nvPr/>
        </p:nvSpPr>
        <p:spPr>
          <a:xfrm>
            <a:off x="865414" y="294657"/>
            <a:ext cx="10858576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КАЛИНИНСКОГО РАЙОНА НА 2022 ГОД</a:t>
            </a:r>
          </a:p>
          <a:p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559201" y="1118941"/>
            <a:ext cx="5280960" cy="13796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ru-RU" b="1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ru-RU" sz="1600" b="1" spc="-1" dirty="0">
                <a:latin typeface="Times New Roman"/>
              </a:rPr>
              <a:t>Межпоселковый газопровода высокого давления                            от д. Квакшино до д. Игнатово Калининского района </a:t>
            </a:r>
            <a:endParaRPr lang="ru-RU" sz="1600" spc="-1" dirty="0">
              <a:latin typeface="XO Oriel"/>
            </a:endParaRPr>
          </a:p>
          <a:p>
            <a:pPr algn="ctr">
              <a:lnSpc>
                <a:spcPct val="100000"/>
              </a:lnSpc>
            </a:pPr>
            <a:r>
              <a:rPr lang="ru-RU" sz="1600" b="1" spc="-1" dirty="0">
                <a:latin typeface="Times New Roman"/>
              </a:rPr>
              <a:t>с установкой ПГБ (</a:t>
            </a:r>
            <a:r>
              <a:rPr lang="en-US" sz="1600" b="1" spc="-1" dirty="0">
                <a:latin typeface="Times New Roman"/>
              </a:rPr>
              <a:t>II</a:t>
            </a:r>
            <a:r>
              <a:rPr lang="ru-RU" sz="1600" b="1" spc="-1" dirty="0">
                <a:latin typeface="Times New Roman"/>
              </a:rPr>
              <a:t> очередь)</a:t>
            </a:r>
            <a:endParaRPr lang="ru-RU" sz="1600" spc="-1" dirty="0">
              <a:latin typeface="XO Oriel"/>
            </a:endParaRPr>
          </a:p>
          <a:p>
            <a:pPr algn="ctr" fontAlgn="ctr"/>
            <a:r>
              <a:rPr lang="ru-RU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(протяженность</a:t>
            </a:r>
            <a:r>
              <a:rPr lang="en-US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17,1 км)</a:t>
            </a:r>
          </a:p>
          <a:p>
            <a:pPr algn="ctr" fontAlgn="ctr"/>
            <a:r>
              <a:rPr lang="ru-RU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30.11.2022</a:t>
            </a:r>
          </a:p>
        </p:txBody>
      </p:sp>
      <p:pic>
        <p:nvPicPr>
          <p:cNvPr id="14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70" y="4488677"/>
            <a:ext cx="647579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95932" y="4393173"/>
            <a:ext cx="414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121,392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121,392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22" name="Picture 2" descr="https://willamettepartnership.org/wp-content/uploads/2017/08/boosts-economy-icon-e15036967486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78" y="3020562"/>
            <a:ext cx="674355" cy="50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7815393" y="3103819"/>
            <a:ext cx="39085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Закольцовка ГРС «Калинин-1» и ГРС «Верхневолжская» Инвестиционный проект </a:t>
            </a:r>
            <a:r>
              <a:rPr lang="ru-RU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НИП «Боровлево-3»</a:t>
            </a:r>
          </a:p>
        </p:txBody>
      </p:sp>
    </p:spTree>
    <p:extLst>
      <p:ext uri="{BB962C8B-B14F-4D97-AF65-F5344CB8AC3E}">
        <p14:creationId xmlns:p14="http://schemas.microsoft.com/office/powerpoint/2010/main" val="1014537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18445" y="642300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29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244" y="5435395"/>
            <a:ext cx="647579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01972" y="5391307"/>
            <a:ext cx="4455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113,964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ОБРАЗОВАНИЯ –</a:t>
            </a:r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12,663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126,627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530" y="2840181"/>
            <a:ext cx="55480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557297" y="2784065"/>
            <a:ext cx="42493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1 200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ед. (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1 923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жителей)         </a:t>
            </a:r>
          </a:p>
          <a:p>
            <a:endParaRPr lang="ru-RU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763" y="4564481"/>
            <a:ext cx="673608" cy="5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625567" y="4446785"/>
            <a:ext cx="3755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84,6 тыс. рублей / 1 домовладение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+ 0,153%</a:t>
            </a:r>
          </a:p>
        </p:txBody>
      </p:sp>
      <p:sp>
        <p:nvSpPr>
          <p:cNvPr id="21" name="Заголовок 20"/>
          <p:cNvSpPr txBox="1">
            <a:spLocks/>
          </p:cNvSpPr>
          <p:nvPr/>
        </p:nvSpPr>
        <p:spPr>
          <a:xfrm>
            <a:off x="865414" y="294657"/>
            <a:ext cx="10858576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КИМРСКОГО РАЙОНА НА 2022 ГОД</a:t>
            </a:r>
          </a:p>
          <a:p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535443" y="1313697"/>
            <a:ext cx="5399999" cy="13796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ru-RU" sz="1700" b="1" dirty="0">
                <a:latin typeface="Times New Roman" pitchFamily="18" charset="0"/>
                <a:cs typeface="Times New Roman" pitchFamily="18" charset="0"/>
              </a:rPr>
              <a:t>Межпоселковые и внутрипоселковые газопроводы                д. Ушаковка - д. Святье - д. Федоровка - д. Топорок - д. Соболево - д. Пекуново - д. Крева, 1 и 2 этапы </a:t>
            </a:r>
            <a:r>
              <a:rPr lang="ru-RU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(протяженность</a:t>
            </a:r>
            <a:r>
              <a:rPr lang="en-US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19,4 км)</a:t>
            </a:r>
          </a:p>
          <a:p>
            <a:pPr algn="ctr" fontAlgn="ctr"/>
            <a:r>
              <a:rPr lang="ru-RU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44" y="3408829"/>
            <a:ext cx="481132" cy="474019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7625567" y="3544619"/>
            <a:ext cx="4112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 КУЛЬТУРЫ</a:t>
            </a:r>
          </a:p>
        </p:txBody>
      </p:sp>
      <p:pic>
        <p:nvPicPr>
          <p:cNvPr id="19" name="Picture 2" descr="https://willamettepartnership.org/wp-content/uploads/2017/08/boosts-economy-icon-e15036967486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52" y="3967280"/>
            <a:ext cx="674355" cy="50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7625567" y="4050537"/>
            <a:ext cx="39085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ФЕРМЕРСКОЕ ХОЗЯЙСТВО</a:t>
            </a:r>
          </a:p>
        </p:txBody>
      </p:sp>
      <p:pic>
        <p:nvPicPr>
          <p:cNvPr id="24" name="Рисунок 7"/>
          <p:cNvPicPr>
            <a:picLocks noChangeAspect="1" noChangeArrowheads="1"/>
          </p:cNvPicPr>
          <p:nvPr/>
        </p:nvPicPr>
        <p:blipFill>
          <a:blip r:embed="rId9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C:\Users\LebedevaNA\Downloads\Крева-Ушаково вар.2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32"/>
          <a:stretch/>
        </p:blipFill>
        <p:spPr bwMode="auto">
          <a:xfrm>
            <a:off x="1107323" y="1319711"/>
            <a:ext cx="5187379" cy="50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68223" y="157662"/>
            <a:ext cx="9916685" cy="97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837" tIns="54419" rIns="108837" bIns="54419" anchor="ctr"/>
          <a:lstStyle/>
          <a:p>
            <a:pPr algn="ctr">
              <a:defRPr/>
            </a:pPr>
            <a:endParaRPr lang="ru-RU" sz="2133" b="1" dirty="0">
              <a:solidFill>
                <a:srgbClr val="CCAF0A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СРАВНЕНИЕ УРОВНЯ ГАЗИФИКАЦИИ И ПРОТЯЖЕННОСТИ ГАЗОВЫХ СЕТЕЙ В СУБЪЕКТАХ ЦФО </a:t>
            </a:r>
            <a:endParaRPr lang="ru-RU" sz="2200" b="1" kern="0" dirty="0">
              <a:solidFill>
                <a:srgbClr val="A88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>
              <a:defRPr/>
            </a:pPr>
            <a:endParaRPr lang="ru-RU" sz="2133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Диаграмма 7"/>
          <p:cNvGraphicFramePr/>
          <p:nvPr>
            <p:extLst>
              <p:ext uri="{D42A27DB-BD31-4B8C-83A1-F6EECF244321}">
                <p14:modId xmlns:p14="http://schemas.microsoft.com/office/powerpoint/2010/main" val="1988691003"/>
              </p:ext>
            </p:extLst>
          </p:nvPr>
        </p:nvGraphicFramePr>
        <p:xfrm>
          <a:off x="1046400" y="1392751"/>
          <a:ext cx="5973272" cy="515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5948765" y="2121595"/>
            <a:ext cx="355600" cy="2797538"/>
          </a:xfrm>
          <a:prstGeom prst="rect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835441" y="6362171"/>
            <a:ext cx="286109" cy="365125"/>
          </a:xfrm>
        </p:spPr>
        <p:txBody>
          <a:bodyPr/>
          <a:lstStyle/>
          <a:p>
            <a:pPr>
              <a:defRPr/>
            </a:pPr>
            <a:r>
              <a:rPr lang="ru-RU" alt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0" name="Рисунок 9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53227" y="48776"/>
            <a:ext cx="893173" cy="111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/>
          <p:cNvSpPr/>
          <p:nvPr/>
        </p:nvSpPr>
        <p:spPr>
          <a:xfrm rot="5400000">
            <a:off x="8463606" y="3034428"/>
            <a:ext cx="236256" cy="2784309"/>
          </a:xfrm>
          <a:prstGeom prst="rect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1109669539"/>
              </p:ext>
            </p:extLst>
          </p:nvPr>
        </p:nvGraphicFramePr>
        <p:xfrm>
          <a:off x="7051375" y="1118529"/>
          <a:ext cx="4927120" cy="5105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Picture 10" descr="https://avatars.mds.yandex.net/get-dialogs/1017510/03c826235bd4cf98d8ca/orig">
            <a:extLst>
              <a:ext uri="{FF2B5EF4-FFF2-40B4-BE49-F238E27FC236}">
                <a16:creationId xmlns:a16="http://schemas.microsoft.com/office/drawing/2014/main" id="{1D96D209-94B8-413E-831A-626B3E83B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3532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36178" y="6389702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30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14" y="4873866"/>
            <a:ext cx="678178" cy="57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875618" y="4771429"/>
            <a:ext cx="4316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11,410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                      ОБРАЗОВАНИЯ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1,267</a:t>
            </a:r>
            <a:r>
              <a:rPr lang="ru-RU" sz="1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</a:t>
            </a:r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12,677</a:t>
            </a:r>
            <a:r>
              <a:rPr lang="ru-RU" sz="1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69" y="2430421"/>
            <a:ext cx="55480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866406" y="2430421"/>
            <a:ext cx="49173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ед. (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жителей)              </a:t>
            </a:r>
          </a:p>
          <a:p>
            <a:endParaRPr lang="ru-RU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61" y="3908111"/>
            <a:ext cx="701021" cy="7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919692" y="3843758"/>
            <a:ext cx="3755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158,5 тыс. рублей / 1 домовладение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+ 0,010%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7871982" y="3152853"/>
            <a:ext cx="5013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Инвестиционный проект</a:t>
            </a:r>
          </a:p>
          <a:p>
            <a:r>
              <a:rPr lang="ru-RU" sz="16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животноводческий комплекс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050" name="Picture 2" descr="https://willamettepartnership.org/wp-content/uploads/2017/08/boosts-economy-icon-e15036967486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497" y="3218360"/>
            <a:ext cx="706485" cy="5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Скругленный прямоугольник 22"/>
          <p:cNvSpPr/>
          <p:nvPr/>
        </p:nvSpPr>
        <p:spPr>
          <a:xfrm>
            <a:off x="7070501" y="1388750"/>
            <a:ext cx="4565677" cy="8525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Газоснабжение д. Остров</a:t>
            </a:r>
            <a:r>
              <a:rPr lang="en-US" b="1" dirty="0">
                <a:solidFill>
                  <a:prstClr val="black"/>
                </a:solidFill>
                <a:latin typeface="Times New Roman"/>
              </a:rPr>
              <a:t> </a:t>
            </a:r>
            <a:endParaRPr lang="ru-RU" b="1" dirty="0">
              <a:solidFill>
                <a:prstClr val="black"/>
              </a:solidFill>
              <a:latin typeface="Times New Roman"/>
            </a:endParaRP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(протяженность 3,3 км)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" t="6267" r="1423" b="13563"/>
          <a:stretch/>
        </p:blipFill>
        <p:spPr>
          <a:xfrm>
            <a:off x="1097231" y="1280676"/>
            <a:ext cx="5622759" cy="46603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Рисунок 7"/>
          <p:cNvPicPr>
            <a:picLocks noChangeAspect="1" noChangeArrowheads="1"/>
          </p:cNvPicPr>
          <p:nvPr/>
        </p:nvPicPr>
        <p:blipFill>
          <a:blip r:embed="rId9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Заголовок 20"/>
          <p:cNvSpPr txBox="1">
            <a:spLocks/>
          </p:cNvSpPr>
          <p:nvPr/>
        </p:nvSpPr>
        <p:spPr>
          <a:xfrm>
            <a:off x="1097231" y="311409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КИМРСКОГО РАЙОНА НА 2022 ГОД</a:t>
            </a:r>
          </a:p>
        </p:txBody>
      </p:sp>
    </p:spTree>
    <p:extLst>
      <p:ext uri="{BB962C8B-B14F-4D97-AF65-F5344CB8AC3E}">
        <p14:creationId xmlns:p14="http://schemas.microsoft.com/office/powerpoint/2010/main" val="2683885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18445" y="642300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31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54" y="4997912"/>
            <a:ext cx="647579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48793" y="4928272"/>
            <a:ext cx="4455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9,431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ОБРАЗОВАНИЯ –</a:t>
            </a:r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1,048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10,479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326" y="2593952"/>
            <a:ext cx="55480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357724" y="2593952"/>
            <a:ext cx="42493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</a:t>
            </a:r>
          </a:p>
          <a:p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 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ед. (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209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жителей)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ru-RU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85" y="3976058"/>
            <a:ext cx="673608" cy="5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485587" y="3858354"/>
            <a:ext cx="3755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119,1 тыс. рублей / 1 домовладение </a:t>
            </a: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+ 0,011%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097075" y="1253547"/>
            <a:ext cx="5400000" cy="11222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sz="1700" b="1" dirty="0">
                <a:latin typeface="Times New Roman" pitchFamily="18" charset="0"/>
                <a:cs typeface="Times New Roman" pitchFamily="18" charset="0"/>
              </a:rPr>
              <a:t>Строительство внутрипоселковых разводящих газовых сетей по д. Горка </a:t>
            </a:r>
            <a:r>
              <a:rPr lang="ru-RU" sz="1600" b="1" dirty="0">
                <a:solidFill>
                  <a:prstClr val="black"/>
                </a:solidFill>
                <a:latin typeface="Times New Roman"/>
              </a:rPr>
              <a:t>Сонковского района</a:t>
            </a:r>
          </a:p>
          <a:p>
            <a:pPr algn="ctr" fontAlgn="ctr"/>
            <a:r>
              <a:rPr lang="ru-RU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(протяженность</a:t>
            </a:r>
            <a:r>
              <a:rPr lang="en-US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7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3,04 км)</a:t>
            </a:r>
          </a:p>
          <a:p>
            <a:pPr algn="ctr" fontAlgn="ctr"/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03" y="3300464"/>
            <a:ext cx="452284" cy="44559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48151" y="3246884"/>
            <a:ext cx="585152" cy="499177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7567951" y="3353985"/>
            <a:ext cx="4112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ФАП,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 КУЛЬТУРЫ</a:t>
            </a:r>
          </a:p>
        </p:txBody>
      </p:sp>
      <p:pic>
        <p:nvPicPr>
          <p:cNvPr id="7170" name="Picture 2" descr="C:\Users\LebedevaNA\Downloads\Горка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"/>
          <a:stretch/>
        </p:blipFill>
        <p:spPr bwMode="auto">
          <a:xfrm>
            <a:off x="1886289" y="1241376"/>
            <a:ext cx="3632017" cy="50093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7"/>
          <p:cNvPicPr>
            <a:picLocks noChangeAspect="1" noChangeArrowheads="1"/>
          </p:cNvPicPr>
          <p:nvPr/>
        </p:nvPicPr>
        <p:blipFill>
          <a:blip r:embed="rId10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Заголовок 20"/>
          <p:cNvSpPr txBox="1">
            <a:spLocks/>
          </p:cNvSpPr>
          <p:nvPr/>
        </p:nvSpPr>
        <p:spPr>
          <a:xfrm>
            <a:off x="1097231" y="207677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СОНКОВСКОГО РАЙОНА НА 2022 ГОД</a:t>
            </a:r>
          </a:p>
        </p:txBody>
      </p:sp>
    </p:spTree>
    <p:extLst>
      <p:ext uri="{BB962C8B-B14F-4D97-AF65-F5344CB8AC3E}">
        <p14:creationId xmlns:p14="http://schemas.microsoft.com/office/powerpoint/2010/main" val="936266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18445" y="642300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32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96" y="4681042"/>
            <a:ext cx="647579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58950" y="4684792"/>
            <a:ext cx="4455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7,142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ОБРАЗОВАНИЯ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0,793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7,935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707" y="2934456"/>
            <a:ext cx="55480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401375" y="2899033"/>
            <a:ext cx="42493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</a:t>
            </a:r>
          </a:p>
          <a:p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 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ед. (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 60 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жителей)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ru-RU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707" y="3723865"/>
            <a:ext cx="673608" cy="5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458950" y="3659653"/>
            <a:ext cx="3755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136,8 тыс. рублей / 1 домовладение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+ 0,007%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352083" y="1358297"/>
            <a:ext cx="5400000" cy="13795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Газоснабжение жилых домов по адресу: г. Ржев, ул. Хорошевская, Аграрная, Добрая, 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Первого Салюта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(протяженность</a:t>
            </a:r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2,4 км)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2051" name="Picture 3" descr="C:\Users\LebedevaNA\Downloads\Ржев (2)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0" y="1358297"/>
            <a:ext cx="4621076" cy="459224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7"/>
          <p:cNvPicPr>
            <a:picLocks noChangeAspect="1" noChangeArrowheads="1"/>
          </p:cNvPicPr>
          <p:nvPr/>
        </p:nvPicPr>
        <p:blipFill>
          <a:blip r:embed="rId8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Заголовок 20"/>
          <p:cNvSpPr txBox="1">
            <a:spLocks/>
          </p:cNvSpPr>
          <p:nvPr/>
        </p:nvSpPr>
        <p:spPr>
          <a:xfrm>
            <a:off x="1097231" y="207677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РЖЕВСКОГО РАЙОНА НА 2022 ГОД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5878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15045" y="647471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82" y="4942360"/>
            <a:ext cx="633003" cy="53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23160" y="5054480"/>
            <a:ext cx="52440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22,919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БЮДЖЕТ МУНИЦИПАЛЬНОГО ОБРАЗОВАНИЯ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2,546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ВСЕГО:</a:t>
            </a: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25,465</a:t>
            </a:r>
            <a:r>
              <a:rPr lang="ru-RU" sz="1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43" y="2270670"/>
            <a:ext cx="513974" cy="49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127763" y="2219132"/>
            <a:ext cx="4674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домовладений: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 ед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включая </a:t>
            </a: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МКД (237 жителей)</a:t>
            </a:r>
            <a:endParaRPr lang="ru-RU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483" y="4063788"/>
            <a:ext cx="567236" cy="54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123160" y="3974480"/>
            <a:ext cx="5068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149,8 тыс. рублей / 1 домовладение </a:t>
            </a:r>
          </a:p>
          <a:p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67" y="2832569"/>
            <a:ext cx="415433" cy="40929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9200" y="2766578"/>
            <a:ext cx="557141" cy="475282"/>
          </a:xfrm>
          <a:prstGeom prst="rect">
            <a:avLst/>
          </a:prstGeom>
        </p:spPr>
      </p:pic>
      <p:pic>
        <p:nvPicPr>
          <p:cNvPr id="29" name="Picture 6" descr="C:\Users\kesarev_dv\Desktop\Новая папка\ТЭЦ.jp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34" y="3293976"/>
            <a:ext cx="565264" cy="4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Прямоугольник 29"/>
          <p:cNvSpPr/>
          <p:nvPr/>
        </p:nvSpPr>
        <p:spPr>
          <a:xfrm>
            <a:off x="7060399" y="3388368"/>
            <a:ext cx="132664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5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Котельная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7127763" y="2871328"/>
            <a:ext cx="21843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5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ФАП, ДОМ КУЛЬТУРЫ</a:t>
            </a: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6066533" y="1008010"/>
            <a:ext cx="5645801" cy="1119437"/>
          </a:xfrm>
          <a:prstGeom prst="roundRect">
            <a:avLst>
              <a:gd name="adj" fmla="val 1422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sz="1750" b="1" dirty="0">
                <a:latin typeface="Times New Roman"/>
              </a:rPr>
              <a:t>Газоснабжение жилых домов д. Мончалово Ржевского района </a:t>
            </a:r>
          </a:p>
          <a:p>
            <a:pPr algn="ctr" fontAlgn="ctr"/>
            <a:r>
              <a:rPr lang="ru-RU" sz="1750" b="1" dirty="0">
                <a:latin typeface="Times New Roman" pitchFamily="18" charset="0"/>
                <a:cs typeface="Times New Roman" pitchFamily="18" charset="0"/>
              </a:rPr>
              <a:t>(протяженность 7,8 км</a:t>
            </a:r>
            <a:r>
              <a:rPr lang="ru-RU" sz="1750" b="1" dirty="0">
                <a:latin typeface="Times New Roman"/>
              </a:rPr>
              <a:t>)</a:t>
            </a:r>
          </a:p>
          <a:p>
            <a:pPr algn="ctr" fontAlgn="ctr"/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1217" r="2013" b="1278"/>
          <a:stretch/>
        </p:blipFill>
        <p:spPr>
          <a:xfrm>
            <a:off x="1252290" y="1114146"/>
            <a:ext cx="4258662" cy="51064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6" name="Прямоугольник 25"/>
          <p:cNvSpPr/>
          <p:nvPr/>
        </p:nvSpPr>
        <p:spPr>
          <a:xfrm>
            <a:off x="7079736" y="4636200"/>
            <a:ext cx="3750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+ 0,022%</a:t>
            </a:r>
          </a:p>
        </p:txBody>
      </p:sp>
      <p:pic>
        <p:nvPicPr>
          <p:cNvPr id="36" name="Рисунок 7"/>
          <p:cNvPicPr>
            <a:picLocks noChangeAspect="1" noChangeArrowheads="1"/>
          </p:cNvPicPr>
          <p:nvPr/>
        </p:nvPicPr>
        <p:blipFill>
          <a:blip r:embed="rId11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Заголовок 20"/>
          <p:cNvSpPr txBox="1">
            <a:spLocks/>
          </p:cNvSpPr>
          <p:nvPr/>
        </p:nvSpPr>
        <p:spPr>
          <a:xfrm>
            <a:off x="1097231" y="207677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РЖЕВСКОГО РАЙОНА НА 2022 ГОД</a:t>
            </a:r>
          </a:p>
        </p:txBody>
      </p:sp>
    </p:spTree>
    <p:extLst>
      <p:ext uri="{BB962C8B-B14F-4D97-AF65-F5344CB8AC3E}">
        <p14:creationId xmlns:p14="http://schemas.microsoft.com/office/powerpoint/2010/main" val="212306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577531" y="6400051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95" y="4540648"/>
            <a:ext cx="633003" cy="53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09400" y="4350153"/>
            <a:ext cx="42130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32,116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ОБРАЗОВАНИЯ –</a:t>
            </a:r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3,569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35,685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75" y="2492270"/>
            <a:ext cx="517537" cy="52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985711" y="2458302"/>
            <a:ext cx="411070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квартир и домовладений:</a:t>
            </a:r>
          </a:p>
          <a:p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4 785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ед. (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7 400 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жителей)</a:t>
            </a: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23" name="Picture 6" descr="C:\Users\kesarev_dv\Desktop\Новая папка\ТЭЦ.jp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08" y="3073855"/>
            <a:ext cx="571304" cy="63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7985711" y="3128101"/>
            <a:ext cx="39195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котельные, социально-значимые  объекты, промышленные потребители </a:t>
            </a:r>
          </a:p>
        </p:txBody>
      </p:sp>
      <p:pic>
        <p:nvPicPr>
          <p:cNvPr id="25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98" y="3817340"/>
            <a:ext cx="555069" cy="61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ик 25"/>
          <p:cNvSpPr/>
          <p:nvPr/>
        </p:nvSpPr>
        <p:spPr>
          <a:xfrm>
            <a:off x="7996998" y="3817340"/>
            <a:ext cx="3869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+ 0,61%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7172325" y="1287865"/>
            <a:ext cx="4885205" cy="111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Внутрипоселковые газовые сети по                                     п. Максатиха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(протяженность 65 км)</a:t>
            </a:r>
          </a:p>
          <a:p>
            <a:pPr fontAlgn="ctr"/>
            <a:endParaRPr lang="ru-RU" sz="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Разработка проектной документации - 01.07.2022</a:t>
            </a:r>
            <a:endParaRPr lang="en-US" sz="1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86566" y="493359"/>
            <a:ext cx="4405440" cy="5969075"/>
          </a:xfrm>
          <a:prstGeom prst="rect">
            <a:avLst/>
          </a:prstGeom>
        </p:spPr>
      </p:pic>
      <p:pic>
        <p:nvPicPr>
          <p:cNvPr id="19" name="Рисунок 7"/>
          <p:cNvPicPr>
            <a:picLocks noChangeAspect="1" noChangeArrowheads="1"/>
          </p:cNvPicPr>
          <p:nvPr/>
        </p:nvPicPr>
        <p:blipFill>
          <a:blip r:embed="rId9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Заголовок 20"/>
          <p:cNvSpPr txBox="1">
            <a:spLocks/>
          </p:cNvSpPr>
          <p:nvPr/>
        </p:nvSpPr>
        <p:spPr>
          <a:xfrm>
            <a:off x="1097231" y="207677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МАКСАТИХИНСКОГО РАЙОНА НА 2022 ГОД</a:t>
            </a:r>
          </a:p>
        </p:txBody>
      </p:sp>
    </p:spTree>
    <p:extLst>
      <p:ext uri="{BB962C8B-B14F-4D97-AF65-F5344CB8AC3E}">
        <p14:creationId xmlns:p14="http://schemas.microsoft.com/office/powerpoint/2010/main" val="1074427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18445" y="642300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35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370" y="4404146"/>
            <a:ext cx="647579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34458" y="4370197"/>
            <a:ext cx="4455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3,052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ОБРАЗОВАНИЯ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0,339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3,391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046" y="2825184"/>
            <a:ext cx="55480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369143" y="2730840"/>
            <a:ext cx="42493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</a:t>
            </a:r>
          </a:p>
          <a:p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133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ед. (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250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жителей)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ru-RU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41" y="3583824"/>
            <a:ext cx="673608" cy="5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434458" y="3466121"/>
            <a:ext cx="3755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25,5 тыс. рублей / 1 домовладение </a:t>
            </a: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+ 0,017%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352083" y="1451156"/>
            <a:ext cx="5266362" cy="1120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Распределительный газопровод в границах                     д. Терелесово Вышневолоцкого городского округа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(протяженность</a:t>
            </a:r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2,2 км)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5122" name="Picture 2" descr="C:\Users\LebedevaNA\Downloads\Терелесово (2)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r="2787"/>
          <a:stretch/>
        </p:blipFill>
        <p:spPr bwMode="auto">
          <a:xfrm>
            <a:off x="984359" y="1423178"/>
            <a:ext cx="5168553" cy="399399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20"/>
          <p:cNvSpPr txBox="1">
            <a:spLocks/>
          </p:cNvSpPr>
          <p:nvPr/>
        </p:nvSpPr>
        <p:spPr>
          <a:xfrm>
            <a:off x="1034187" y="299979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ВЫШНЕВОЛОЦКОГО РАЙОНА НА 2022 ГОД</a:t>
            </a:r>
          </a:p>
        </p:txBody>
      </p:sp>
    </p:spTree>
    <p:extLst>
      <p:ext uri="{BB962C8B-B14F-4D97-AF65-F5344CB8AC3E}">
        <p14:creationId xmlns:p14="http://schemas.microsoft.com/office/powerpoint/2010/main" val="226479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18445" y="642300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36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48" y="4505103"/>
            <a:ext cx="647579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08227" y="4468281"/>
            <a:ext cx="4455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1,467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ОБРАЗОВАНИЯ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0,163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1,630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132" y="2894436"/>
            <a:ext cx="55480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369143" y="2828811"/>
            <a:ext cx="42493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</a:t>
            </a:r>
          </a:p>
          <a:p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ед. (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130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жителей)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ru-RU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35" y="3619232"/>
            <a:ext cx="673608" cy="5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369143" y="3501528"/>
            <a:ext cx="3755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39,8 тыс. рублей / 1 домовладение </a:t>
            </a: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+ 0,005%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352083" y="1328692"/>
            <a:ext cx="5266362" cy="13655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Распределительный газопровод в границах                     д. Федово Вышневолоцкого городского округа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(протяженность</a:t>
            </a:r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1,2 км)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4098" name="Picture 2" descr="C:\Users\LebedevaNA\Downloads\Федово (3)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01"/>
          <a:stretch/>
        </p:blipFill>
        <p:spPr bwMode="auto">
          <a:xfrm>
            <a:off x="1148353" y="1328692"/>
            <a:ext cx="5017316" cy="41456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7"/>
          <p:cNvPicPr>
            <a:picLocks noChangeAspect="1" noChangeArrowheads="1"/>
          </p:cNvPicPr>
          <p:nvPr/>
        </p:nvPicPr>
        <p:blipFill>
          <a:blip r:embed="rId8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Заголовок 20"/>
          <p:cNvSpPr txBox="1">
            <a:spLocks/>
          </p:cNvSpPr>
          <p:nvPr/>
        </p:nvSpPr>
        <p:spPr>
          <a:xfrm>
            <a:off x="1097231" y="207677"/>
            <a:ext cx="10673913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ВЫШНЕВОЛОЦКОГО РАЙОНА НА 2022 ГОД</a:t>
            </a:r>
          </a:p>
        </p:txBody>
      </p:sp>
    </p:spTree>
    <p:extLst>
      <p:ext uri="{BB962C8B-B14F-4D97-AF65-F5344CB8AC3E}">
        <p14:creationId xmlns:p14="http://schemas.microsoft.com/office/powerpoint/2010/main" val="1512245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584734" y="6461247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37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05" y="5480399"/>
            <a:ext cx="739940" cy="5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817277" y="5490814"/>
            <a:ext cx="4520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19,620 </a:t>
            </a: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                   ОБРАЗОВАНИЯ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2,180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21,800 </a:t>
            </a: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05" y="2550196"/>
            <a:ext cx="550157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806562" y="2535127"/>
            <a:ext cx="425393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                                                          </a:t>
            </a:r>
            <a:r>
              <a:rPr lang="ru-RU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260 ед. (300 жителей) </a:t>
            </a:r>
          </a:p>
          <a:p>
            <a:r>
              <a:rPr lang="ru-RU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8811" y="3058851"/>
            <a:ext cx="744743" cy="615621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828757" y="3158374"/>
            <a:ext cx="45835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ШКОЛА (320 мест)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56" y="4174157"/>
            <a:ext cx="481132" cy="474019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8094608" y="4174157"/>
            <a:ext cx="4480317" cy="33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 КУЛЬТУРЫ,  БИБЛИОТЕКА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7990" y="3589382"/>
            <a:ext cx="614644" cy="524336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828755" y="3589382"/>
            <a:ext cx="5012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Офис врача общей практики</a:t>
            </a:r>
          </a:p>
          <a:p>
            <a:r>
              <a:rPr lang="ru-RU" sz="1600" cap="all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4273" y="4217734"/>
            <a:ext cx="576722" cy="486452"/>
          </a:xfrm>
          <a:prstGeom prst="rect">
            <a:avLst/>
          </a:prstGeom>
        </p:spPr>
      </p:pic>
      <p:sp>
        <p:nvSpPr>
          <p:cNvPr id="33" name="Скругленный прямоугольник 32"/>
          <p:cNvSpPr/>
          <p:nvPr/>
        </p:nvSpPr>
        <p:spPr>
          <a:xfrm>
            <a:off x="6965016" y="1097164"/>
            <a:ext cx="4756557" cy="13882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Разводящие сети газоснабжения по 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д. Алешино Рамешковского муниципального округа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(протяженность</a:t>
            </a:r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4,3</a:t>
            </a:r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км)</a:t>
            </a:r>
          </a:p>
          <a:p>
            <a:pPr algn="ctr" fontAlgn="ctr"/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2132" r="4711" b="8333"/>
          <a:stretch/>
        </p:blipFill>
        <p:spPr>
          <a:xfrm>
            <a:off x="1262383" y="1097164"/>
            <a:ext cx="5389654" cy="42595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6" name="Прямоугольник 25"/>
          <p:cNvSpPr/>
          <p:nvPr/>
        </p:nvSpPr>
        <p:spPr>
          <a:xfrm>
            <a:off x="7878231" y="4661178"/>
            <a:ext cx="379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83,8 тыс. рублей / 1 домовладение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+ 0,033%</a:t>
            </a:r>
          </a:p>
        </p:txBody>
      </p:sp>
      <p:pic>
        <p:nvPicPr>
          <p:cNvPr id="27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21" y="4778012"/>
            <a:ext cx="572740" cy="57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Рисунок 7"/>
          <p:cNvPicPr>
            <a:picLocks noChangeAspect="1" noChangeArrowheads="1"/>
          </p:cNvPicPr>
          <p:nvPr/>
        </p:nvPicPr>
        <p:blipFill>
          <a:blip r:embed="rId1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Заголовок 20"/>
          <p:cNvSpPr txBox="1">
            <a:spLocks/>
          </p:cNvSpPr>
          <p:nvPr/>
        </p:nvSpPr>
        <p:spPr>
          <a:xfrm>
            <a:off x="1097231" y="207677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РАМЕШКОВСКОГО РАЙОНА НА 2022 ГОД</a:t>
            </a:r>
          </a:p>
        </p:txBody>
      </p:sp>
    </p:spTree>
    <p:extLst>
      <p:ext uri="{BB962C8B-B14F-4D97-AF65-F5344CB8AC3E}">
        <p14:creationId xmlns:p14="http://schemas.microsoft.com/office/powerpoint/2010/main" val="3168867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18445" y="642300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38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649" y="4396730"/>
            <a:ext cx="647579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63100" y="4420099"/>
            <a:ext cx="53823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7,064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ОБРАЗОВАНИЯ </a:t>
            </a:r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0,785 </a:t>
            </a: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</a:t>
            </a:r>
            <a:r>
              <a:rPr lang="ru-RU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7,849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50" y="2717308"/>
            <a:ext cx="55480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689298" y="2688619"/>
            <a:ext cx="512823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</a:t>
            </a:r>
          </a:p>
          <a:p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ед. (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жителей)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ru-RU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86" y="3337051"/>
            <a:ext cx="673608" cy="5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6763100" y="3353708"/>
            <a:ext cx="45326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104,7 тыс. рублей / 1 домовладение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+ 0,01%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5615796" y="1174655"/>
            <a:ext cx="6002649" cy="14379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Газоснабжение индивидуальных жилых домов 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по ул. Строителей,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ул. 1 Мая, ул. Дорожная 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 с. Кушалино Рамешковского муниципального округа (протяженность</a:t>
            </a:r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3,5 км)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33" y="1174655"/>
            <a:ext cx="3829336" cy="5386849"/>
          </a:xfrm>
          <a:prstGeom prst="rect">
            <a:avLst/>
          </a:prstGeom>
        </p:spPr>
      </p:pic>
      <p:pic>
        <p:nvPicPr>
          <p:cNvPr id="18" name="Рисунок 7"/>
          <p:cNvPicPr>
            <a:picLocks noChangeAspect="1" noChangeArrowheads="1"/>
          </p:cNvPicPr>
          <p:nvPr/>
        </p:nvPicPr>
        <p:blipFill>
          <a:blip r:embed="rId8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Заголовок 20"/>
          <p:cNvSpPr txBox="1">
            <a:spLocks/>
          </p:cNvSpPr>
          <p:nvPr/>
        </p:nvSpPr>
        <p:spPr>
          <a:xfrm>
            <a:off x="1097231" y="207677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РАМЕШКОВСКОГО РАЙОНА НА 2022 ГОД</a:t>
            </a:r>
          </a:p>
        </p:txBody>
      </p:sp>
    </p:spTree>
    <p:extLst>
      <p:ext uri="{BB962C8B-B14F-4D97-AF65-F5344CB8AC3E}">
        <p14:creationId xmlns:p14="http://schemas.microsoft.com/office/powerpoint/2010/main" val="1200341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18445" y="642300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39</a:t>
            </a:fld>
            <a:endParaRPr lang="ru-RU" alt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04" y="4533285"/>
            <a:ext cx="647579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20310" y="4451099"/>
            <a:ext cx="45614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28,150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ОБРАЗОВАНИЯ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3,128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31,278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25" y="2849457"/>
            <a:ext cx="55480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220310" y="2849457"/>
            <a:ext cx="44585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</a:t>
            </a:r>
          </a:p>
          <a:p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340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ед. (780 жителей)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ru-RU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588" y="3551384"/>
            <a:ext cx="673608" cy="5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344681" y="3551384"/>
            <a:ext cx="4008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92,0 тыс. рублей / 1 домовладение </a:t>
            </a: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+ 0,043%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412468" y="1067446"/>
            <a:ext cx="5266362" cy="16814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/>
              </a:rPr>
              <a:t>Распределительный газопровод  газоснабжение д. Сорокопенино, д. Дубровки, д. Заречье,                        д. Марьино, д. Чублово, д. Филимоново,                     с. Селихово Конаковского района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(протяженность</a:t>
            </a:r>
            <a:r>
              <a:rPr lang="en-US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10,2 км)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1026" name="Picture 2" descr="C:\Users\LebedevaNA\Downloads\Марьино, Чублово, Филимоново,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b="1139"/>
          <a:stretch/>
        </p:blipFill>
        <p:spPr bwMode="auto">
          <a:xfrm>
            <a:off x="1274130" y="1234883"/>
            <a:ext cx="4586437" cy="42397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7"/>
          <p:cNvPicPr>
            <a:picLocks noChangeAspect="1" noChangeArrowheads="1"/>
          </p:cNvPicPr>
          <p:nvPr/>
        </p:nvPicPr>
        <p:blipFill>
          <a:blip r:embed="rId8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Заголовок 20"/>
          <p:cNvSpPr txBox="1">
            <a:spLocks/>
          </p:cNvSpPr>
          <p:nvPr/>
        </p:nvSpPr>
        <p:spPr>
          <a:xfrm>
            <a:off x="1097231" y="207677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КОНАКОВСКОГО РАЙОНА НА 2022 ГОД</a:t>
            </a:r>
          </a:p>
        </p:txBody>
      </p:sp>
    </p:spTree>
    <p:extLst>
      <p:ext uri="{BB962C8B-B14F-4D97-AF65-F5344CB8AC3E}">
        <p14:creationId xmlns:p14="http://schemas.microsoft.com/office/powerpoint/2010/main" val="122771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93875" y="2054988"/>
            <a:ext cx="101520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ru-R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реализации региональной программы газификации в 2021 году</a:t>
            </a:r>
          </a:p>
          <a:p>
            <a:pPr algn="ctr"/>
            <a:endParaRPr lang="ru-R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720032" y="6353293"/>
            <a:ext cx="286109" cy="365125"/>
          </a:xfrm>
        </p:spPr>
        <p:txBody>
          <a:bodyPr/>
          <a:lstStyle/>
          <a:p>
            <a:pPr>
              <a:defRPr/>
            </a:pPr>
            <a:r>
              <a:rPr lang="ru-RU" alt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08444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18445" y="6423004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pic>
        <p:nvPicPr>
          <p:cNvPr id="10" name="Picture 10" descr="D:\Толстых\прочее\для презентаций\Рисунок3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25"/>
                    </a14:imgEffect>
                    <a14:imgEffect>
                      <a14:saturation sat="3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223" y="4344405"/>
            <a:ext cx="647579" cy="5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89802" y="4310455"/>
            <a:ext cx="4455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ОБЛАСТНОЙ БЮДЖЕТ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25,517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БЮДЖЕТ МУНИЦИПАЛЬНОГО ОБРАЗОВАНИЯ –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2,835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  <a:p>
            <a:pPr algn="just">
              <a:defRPr/>
            </a:pPr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ВСЕГО: 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28,352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млн руб.</a:t>
            </a:r>
          </a:p>
        </p:txBody>
      </p:sp>
      <p:pic>
        <p:nvPicPr>
          <p:cNvPr id="12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77" y="2649464"/>
            <a:ext cx="55480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489802" y="2648137"/>
            <a:ext cx="42493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домовладений и квартир: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 ед. (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жителей)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ru-RU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s://img2.freepng.ru/20180610/yrc/kisspng-real-estate-computer-icons-mortgage-loan-house-5b1ced7a72a853.44585453152862245846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77" y="3382478"/>
            <a:ext cx="673608" cy="5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7460685" y="3382477"/>
            <a:ext cx="3755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Удельная стоимость строительства:  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315,0 тыс. рублей / 1 домовладение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уровня газификации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+ 0,011%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667728" y="1385381"/>
            <a:ext cx="5103416" cy="11226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Газоснабжение д. Старое Брянцево Калининского района 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(протяженность – 7,3 км)</a:t>
            </a:r>
          </a:p>
          <a:p>
            <a:pPr algn="ctr" fontAlgn="ctr"/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СМР – до 30.10.2022</a:t>
            </a:r>
          </a:p>
        </p:txBody>
      </p:sp>
      <p:pic>
        <p:nvPicPr>
          <p:cNvPr id="3074" name="Picture 2" descr="C:\Users\LebedevaNA\Downloads\Старое Брянцево (2)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r="13075"/>
          <a:stretch/>
        </p:blipFill>
        <p:spPr bwMode="auto">
          <a:xfrm>
            <a:off x="1251364" y="1233300"/>
            <a:ext cx="5100719" cy="45543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7"/>
          <p:cNvPicPr>
            <a:picLocks noChangeAspect="1" noChangeArrowheads="1"/>
          </p:cNvPicPr>
          <p:nvPr/>
        </p:nvPicPr>
        <p:blipFill>
          <a:blip r:embed="rId8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Заголовок 20"/>
          <p:cNvSpPr txBox="1">
            <a:spLocks/>
          </p:cNvSpPr>
          <p:nvPr/>
        </p:nvSpPr>
        <p:spPr>
          <a:xfrm>
            <a:off x="1097231" y="207677"/>
            <a:ext cx="10720300" cy="7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ГАЗИФИКАЦИЯ КАЛИНИНСКОГО РАЙОНА НА 2022 ГОД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9398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карта ТО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107" y="761335"/>
            <a:ext cx="7140345" cy="52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07882" y="5100414"/>
            <a:ext cx="525234" cy="433296"/>
          </a:xfrm>
          <a:prstGeom prst="rect">
            <a:avLst/>
          </a:prstGeom>
          <a:noFill/>
        </p:spPr>
      </p:pic>
      <p:sp>
        <p:nvSpPr>
          <p:cNvPr id="4099" name="Прямоугольник 12">
            <a:extLst>
              <a:ext uri="{FF2B5EF4-FFF2-40B4-BE49-F238E27FC236}">
                <a16:creationId xmlns:a16="http://schemas.microsoft.com/office/drawing/2014/main" id="{69E6B916-47FD-4633-82FF-DFECB21F1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106" y="1032090"/>
            <a:ext cx="8420100" cy="3457613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667" b="1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800" b="1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Прямоугольник 3">
            <a:extLst>
              <a:ext uri="{FF2B5EF4-FFF2-40B4-BE49-F238E27FC236}">
                <a16:creationId xmlns:a16="http://schemas.microsoft.com/office/drawing/2014/main" id="{F86A77EA-2B3A-4FFE-ABA6-027A38E0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1" y="3244851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 dirty="0">
              <a:solidFill>
                <a:prstClr val="black"/>
              </a:solidFill>
            </a:endParaRPr>
          </a:p>
        </p:txBody>
      </p:sp>
      <p:sp>
        <p:nvSpPr>
          <p:cNvPr id="45060" name="Прямоугольник 4">
            <a:extLst>
              <a:ext uri="{FF2B5EF4-FFF2-40B4-BE49-F238E27FC236}">
                <a16:creationId xmlns:a16="http://schemas.microsoft.com/office/drawing/2014/main" id="{FFD931C4-5510-4E82-9B6B-B12CDF4FA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1" y="3244851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 dirty="0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F9878-78C4-49D5-B3FC-D13E66F8F522}"/>
              </a:ext>
            </a:extLst>
          </p:cNvPr>
          <p:cNvSpPr txBox="1"/>
          <p:nvPr/>
        </p:nvSpPr>
        <p:spPr>
          <a:xfrm>
            <a:off x="1201341" y="-210367"/>
            <a:ext cx="10369152" cy="1333763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lIns="91440" tIns="45720" rIns="91440" bIns="45720" anchor="ctr">
            <a:spAutoFit/>
          </a:bodyPr>
          <a:lstStyle/>
          <a:p>
            <a:pPr algn="ctr">
              <a:defRPr/>
            </a:pPr>
            <a:endParaRPr lang="ru-RU" sz="1467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alt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ГАЗИФИКАЦИЯ ПРИРОДНЫМ ГАЗОМ </a:t>
            </a:r>
          </a:p>
          <a:p>
            <a:pPr algn="ctr">
              <a:defRPr/>
            </a:pPr>
            <a:r>
              <a:rPr lang="ru-RU" alt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ВОИНСКИХ ЗАХОРОНЕНИЙ И МЕМОРИАЛЬНЫХ СООРУЖЕНИЙ С ВЕЧНЫМ ОГНЕМ И ОГНЕМ ПАМЯТИ</a:t>
            </a:r>
          </a:p>
        </p:txBody>
      </p:sp>
      <p:sp>
        <p:nvSpPr>
          <p:cNvPr id="45087" name="Прямоугольник 32">
            <a:extLst>
              <a:ext uri="{FF2B5EF4-FFF2-40B4-BE49-F238E27FC236}">
                <a16:creationId xmlns:a16="http://schemas.microsoft.com/office/drawing/2014/main" id="{D04AD2D4-358A-4848-9CFD-F1643A145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1452" y="6458491"/>
            <a:ext cx="445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29CB0AEA-8EB6-4FA3-8535-B8B1DC269AA0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41</a:t>
            </a:fld>
            <a:endParaRPr lang="ru-RU" altLang="ru-RU" sz="1400" dirty="0">
              <a:solidFill>
                <a:prstClr val="black"/>
              </a:solidFill>
            </a:endParaRPr>
          </a:p>
        </p:txBody>
      </p:sp>
      <p:pic>
        <p:nvPicPr>
          <p:cNvPr id="40" name="Рисунок 1"/>
          <p:cNvPicPr>
            <a:picLocks noChangeAspect="1" noChangeArrowheads="1"/>
          </p:cNvPicPr>
          <p:nvPr/>
        </p:nvPicPr>
        <p:blipFill>
          <a:blip r:embed="rId5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8518349" y="5709546"/>
            <a:ext cx="334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МО где запланирован перевод на природный газ-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4100" name="Picture 4" descr="D:\на отправку\фото-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99" y="2597090"/>
            <a:ext cx="2453608" cy="16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48871" y="1831171"/>
            <a:ext cx="369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Перевод на природный газ -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1687" y="4984653"/>
            <a:ext cx="269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для реализации–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4 455,0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тыс. руб.</a:t>
            </a:r>
          </a:p>
        </p:txBody>
      </p:sp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320" y="2834280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48871" y="1200705"/>
            <a:ext cx="401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Подключено к природному газу - 7 Безвозмездная поставка газа - 7</a:t>
            </a:r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449" y="5709546"/>
            <a:ext cx="317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27" y="2920912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927" y="2354835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415" y="3810386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167" y="3253934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98" y="3925566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833" y="4330495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763" y="4358790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03" y="4592321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41" y="5130294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425" y="4630713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00" y="3948782"/>
            <a:ext cx="209461" cy="261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656707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93875" y="2054988"/>
            <a:ext cx="1015202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ru-R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мероприятиях по 100 % газификации муниципальных образований </a:t>
            </a:r>
          </a:p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 области</a:t>
            </a:r>
          </a:p>
          <a:p>
            <a:pPr algn="ctr"/>
            <a:endParaRPr lang="ru-R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645873" y="6368846"/>
            <a:ext cx="399602" cy="356400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</a:p>
        </p:txBody>
      </p:sp>
      <p:pic>
        <p:nvPicPr>
          <p:cNvPr id="4" name="Picture 10" descr="https://avatars.mds.yandex.net/get-dialogs/1017510/03c826235bd4cf98d8ca/orig">
            <a:extLst>
              <a:ext uri="{FF2B5EF4-FFF2-40B4-BE49-F238E27FC236}">
                <a16:creationId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732" y="117085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7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943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4749" y="325287"/>
            <a:ext cx="104816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000" cap="none" dirty="0"/>
              <a:t>ПРЕДЛОЖЕНИЯ ПО 100% ГАЗИФИКАЦИИ </a:t>
            </a:r>
          </a:p>
          <a:p>
            <a:r>
              <a:rPr lang="ru-RU" altLang="ru-RU" sz="2000" cap="none" dirty="0"/>
              <a:t>МУНИЦИПАЛЬНЫХ ОБРАЗОВАНИЙ ТВЕРСКОЙ ОБЛАСТИ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02731"/>
              </p:ext>
            </p:extLst>
          </p:nvPr>
        </p:nvGraphicFramePr>
        <p:xfrm>
          <a:off x="1235376" y="1395902"/>
          <a:ext cx="10351018" cy="42304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0170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2159257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534673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187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1827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951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6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1691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</a:t>
                      </a:r>
                      <a:r>
                        <a:rPr lang="ru-RU" sz="160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газовых сетей, </a:t>
                      </a:r>
                    </a:p>
                    <a:p>
                      <a:pPr algn="ctr" fontAlgn="ctr"/>
                      <a:r>
                        <a:rPr lang="ru-RU" sz="160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</a:t>
                      </a:r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Затраты,               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Удельные</a:t>
                      </a:r>
                      <a:r>
                        <a:rPr lang="ru-RU" sz="16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затраты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6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 1 домовладение,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6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sz="16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Уровень газификации природным газом, 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333429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effectLst/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1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1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1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1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1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0673112"/>
                  </a:ext>
                </a:extLst>
              </a:tr>
              <a:tr h="50231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Конаковский</a:t>
                      </a:r>
                      <a:r>
                        <a:rPr lang="ru-RU" sz="1800" b="0" baseline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район</a:t>
                      </a:r>
                      <a:endParaRPr lang="ru-RU" sz="1800" b="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516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3 806,0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10 029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379,5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72,3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31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Калининский район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1 329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7 772,7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41 822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185,8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72,0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31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Кимрский</a:t>
                      </a:r>
                      <a:r>
                        <a:rPr lang="ru-RU" sz="1800" b="0" baseline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район </a:t>
                      </a:r>
                      <a:endParaRPr lang="ru-RU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r>
                        <a:rPr lang="ru-RU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583,8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5 258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301,2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60,6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1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Калязинский район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2 619,2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7 823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334,9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48,4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65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Старицкий район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355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1 785,7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3 163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564,6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48,3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673197"/>
                  </a:ext>
                </a:extLst>
              </a:tr>
              <a:tr h="45065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Зубцовский район </a:t>
                      </a:r>
                      <a:endParaRPr lang="ru-RU" sz="1800" b="1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442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2 807,0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4 643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604,6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36,4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01141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033" y="312872"/>
            <a:ext cx="107531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r>
              <a:rPr lang="ru-RU" altLang="ru-RU" sz="2000" cap="none" dirty="0"/>
              <a:t>ПЕРСПЕКТИВЫ РАЗВИТИЯ ГАЗИФИКАЦИИ И ГАЗОСНАБЖЕНИЯ 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583942" y="1202990"/>
            <a:ext cx="50119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 «Кимрский район»</a:t>
            </a:r>
          </a:p>
          <a:p>
            <a:pPr algn="ctr">
              <a:spcBef>
                <a:spcPct val="0"/>
              </a:spcBef>
              <a:buNone/>
            </a:pPr>
            <a:r>
              <a:rPr lang="ru-RU" alt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2022-2023 гг.</a:t>
            </a:r>
          </a:p>
        </p:txBody>
      </p:sp>
      <p:pic>
        <p:nvPicPr>
          <p:cNvPr id="23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248128" y="4967837"/>
            <a:ext cx="602415" cy="496967"/>
          </a:xfrm>
          <a:prstGeom prst="rect">
            <a:avLst/>
          </a:prstGeom>
          <a:noFill/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88CFB60-C416-46E9-A0C3-27A7754C2A17}"/>
              </a:ext>
            </a:extLst>
          </p:cNvPr>
          <p:cNvSpPr/>
          <p:nvPr/>
        </p:nvSpPr>
        <p:spPr>
          <a:xfrm>
            <a:off x="7248128" y="1597027"/>
            <a:ext cx="49518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построить             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327 км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межпоселковых и распределительных газовых сетей,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предоставит возможность газификации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5 258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домовладений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населенных пунктах,                         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социально-значимых объектов.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E7525-2C22-4068-B7E1-6490F4C9D37F}"/>
              </a:ext>
            </a:extLst>
          </p:cNvPr>
          <p:cNvSpPr txBox="1"/>
          <p:nvPr/>
        </p:nvSpPr>
        <p:spPr>
          <a:xfrm>
            <a:off x="7850543" y="4869160"/>
            <a:ext cx="3891993" cy="8079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ru-RU" sz="2400" kern="0" spc="-1" dirty="0">
                <a:latin typeface="Times New Roman"/>
                <a:ea typeface="DejaVu Sans"/>
                <a:cs typeface="DejaVu Sans"/>
              </a:rPr>
              <a:t>Суммарные затраты составят </a:t>
            </a:r>
            <a:r>
              <a:rPr lang="ru-RU" sz="2400" b="1" kern="0" spc="-1" dirty="0">
                <a:solidFill>
                  <a:srgbClr val="C00000"/>
                </a:solidFill>
                <a:latin typeface="Times New Roman"/>
                <a:ea typeface="DejaVu Sans"/>
                <a:cs typeface="DejaVu Sans"/>
              </a:rPr>
              <a:t>1 583,8 </a:t>
            </a:r>
            <a:r>
              <a:rPr lang="ru-RU" sz="24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млн руб</a:t>
            </a:r>
            <a:r>
              <a:rPr lang="ru-RU" sz="1700" kern="0" spc="-1" dirty="0">
                <a:solidFill>
                  <a:prstClr val="black"/>
                </a:solidFill>
                <a:latin typeface="Times New Roman"/>
                <a:ea typeface="DejaVu Sans"/>
                <a:cs typeface="DejaVu Sans"/>
              </a:rPr>
              <a:t>.</a:t>
            </a:r>
            <a:endParaRPr lang="ru-RU" sz="1600" kern="0" spc="-1" dirty="0">
              <a:solidFill>
                <a:prstClr val="black"/>
              </a:solidFill>
              <a:latin typeface="Times New Roman"/>
              <a:ea typeface="DejaVu Sans"/>
              <a:cs typeface="DejaVu San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t="17279" r="19339" b="7255"/>
          <a:stretch/>
        </p:blipFill>
        <p:spPr bwMode="auto">
          <a:xfrm>
            <a:off x="975014" y="1219243"/>
            <a:ext cx="6233443" cy="4639081"/>
          </a:xfrm>
          <a:prstGeom prst="rect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7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Овал 10"/>
          <p:cNvSpPr/>
          <p:nvPr/>
        </p:nvSpPr>
        <p:spPr>
          <a:xfrm rot="2881525">
            <a:off x="4076651" y="4914312"/>
            <a:ext cx="361103" cy="621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2497549" y="4840764"/>
            <a:ext cx="1264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2022г.</a:t>
            </a:r>
          </a:p>
        </p:txBody>
      </p:sp>
      <p:cxnSp>
        <p:nvCxnSpPr>
          <p:cNvPr id="17" name="Прямая соединительная линия 16"/>
          <p:cNvCxnSpPr>
            <a:stCxn id="11" idx="2"/>
          </p:cNvCxnSpPr>
          <p:nvPr/>
        </p:nvCxnSpPr>
        <p:spPr>
          <a:xfrm flipH="1">
            <a:off x="2595343" y="5090989"/>
            <a:ext cx="1541106" cy="408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 21"/>
          <p:cNvSpPr/>
          <p:nvPr/>
        </p:nvSpPr>
        <p:spPr>
          <a:xfrm>
            <a:off x="4156857" y="5090251"/>
            <a:ext cx="268622" cy="260481"/>
          </a:xfrm>
          <a:custGeom>
            <a:avLst/>
            <a:gdLst>
              <a:gd name="connsiteX0" fmla="*/ 268622 w 268622"/>
              <a:gd name="connsiteY0" fmla="*/ 0 h 260481"/>
              <a:gd name="connsiteX1" fmla="*/ 165514 w 268622"/>
              <a:gd name="connsiteY1" fmla="*/ 37986 h 260481"/>
              <a:gd name="connsiteX2" fmla="*/ 149234 w 268622"/>
              <a:gd name="connsiteY2" fmla="*/ 67833 h 260481"/>
              <a:gd name="connsiteX3" fmla="*/ 146521 w 268622"/>
              <a:gd name="connsiteY3" fmla="*/ 94967 h 260481"/>
              <a:gd name="connsiteX4" fmla="*/ 111247 w 268622"/>
              <a:gd name="connsiteY4" fmla="*/ 157374 h 260481"/>
              <a:gd name="connsiteX5" fmla="*/ 65120 w 268622"/>
              <a:gd name="connsiteY5" fmla="*/ 211641 h 260481"/>
              <a:gd name="connsiteX6" fmla="*/ 0 w 268622"/>
              <a:gd name="connsiteY6" fmla="*/ 260481 h 26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622" h="260481">
                <a:moveTo>
                  <a:pt x="268622" y="0"/>
                </a:moveTo>
                <a:cubicBezTo>
                  <a:pt x="227017" y="13340"/>
                  <a:pt x="185412" y="26680"/>
                  <a:pt x="165514" y="37986"/>
                </a:cubicBezTo>
                <a:cubicBezTo>
                  <a:pt x="145616" y="49292"/>
                  <a:pt x="152399" y="58336"/>
                  <a:pt x="149234" y="67833"/>
                </a:cubicBezTo>
                <a:cubicBezTo>
                  <a:pt x="146069" y="77330"/>
                  <a:pt x="152852" y="80044"/>
                  <a:pt x="146521" y="94967"/>
                </a:cubicBezTo>
                <a:cubicBezTo>
                  <a:pt x="140190" y="109890"/>
                  <a:pt x="124814" y="137928"/>
                  <a:pt x="111247" y="157374"/>
                </a:cubicBezTo>
                <a:cubicBezTo>
                  <a:pt x="97680" y="176820"/>
                  <a:pt x="83661" y="194457"/>
                  <a:pt x="65120" y="211641"/>
                </a:cubicBezTo>
                <a:cubicBezTo>
                  <a:pt x="46579" y="228825"/>
                  <a:pt x="23289" y="244653"/>
                  <a:pt x="0" y="260481"/>
                </a:cubicBezTo>
              </a:path>
            </a:pathLst>
          </a:cu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олилиния 23"/>
          <p:cNvSpPr/>
          <p:nvPr/>
        </p:nvSpPr>
        <p:spPr>
          <a:xfrm>
            <a:off x="4170424" y="5272045"/>
            <a:ext cx="69371" cy="86827"/>
          </a:xfrm>
          <a:custGeom>
            <a:avLst/>
            <a:gdLst>
              <a:gd name="connsiteX0" fmla="*/ 0 w 69371"/>
              <a:gd name="connsiteY0" fmla="*/ 0 h 86827"/>
              <a:gd name="connsiteX1" fmla="*/ 62407 w 69371"/>
              <a:gd name="connsiteY1" fmla="*/ 43414 h 86827"/>
              <a:gd name="connsiteX2" fmla="*/ 65120 w 69371"/>
              <a:gd name="connsiteY2" fmla="*/ 86827 h 8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371" h="86827">
                <a:moveTo>
                  <a:pt x="0" y="0"/>
                </a:moveTo>
                <a:cubicBezTo>
                  <a:pt x="25777" y="14471"/>
                  <a:pt x="51554" y="28943"/>
                  <a:pt x="62407" y="43414"/>
                </a:cubicBezTo>
                <a:cubicBezTo>
                  <a:pt x="73260" y="57885"/>
                  <a:pt x="69190" y="72356"/>
                  <a:pt x="65120" y="86827"/>
                </a:cubicBezTo>
              </a:path>
            </a:pathLst>
          </a:cu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олилиния 24"/>
          <p:cNvSpPr/>
          <p:nvPr/>
        </p:nvSpPr>
        <p:spPr>
          <a:xfrm>
            <a:off x="4091736" y="5154901"/>
            <a:ext cx="217069" cy="34347"/>
          </a:xfrm>
          <a:custGeom>
            <a:avLst/>
            <a:gdLst>
              <a:gd name="connsiteX0" fmla="*/ 0 w 217069"/>
              <a:gd name="connsiteY0" fmla="*/ 16750 h 34347"/>
              <a:gd name="connsiteX1" fmla="*/ 100394 w 217069"/>
              <a:gd name="connsiteY1" fmla="*/ 470 h 34347"/>
              <a:gd name="connsiteX2" fmla="*/ 149235 w 217069"/>
              <a:gd name="connsiteY2" fmla="*/ 33030 h 34347"/>
              <a:gd name="connsiteX3" fmla="*/ 217069 w 217069"/>
              <a:gd name="connsiteY3" fmla="*/ 24890 h 34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69" h="34347">
                <a:moveTo>
                  <a:pt x="0" y="16750"/>
                </a:moveTo>
                <a:cubicBezTo>
                  <a:pt x="37761" y="7253"/>
                  <a:pt x="75522" y="-2243"/>
                  <a:pt x="100394" y="470"/>
                </a:cubicBezTo>
                <a:cubicBezTo>
                  <a:pt x="125266" y="3183"/>
                  <a:pt x="129789" y="28960"/>
                  <a:pt x="149235" y="33030"/>
                </a:cubicBezTo>
                <a:cubicBezTo>
                  <a:pt x="168681" y="37100"/>
                  <a:pt x="192875" y="30995"/>
                  <a:pt x="217069" y="24890"/>
                </a:cubicBezTo>
              </a:path>
            </a:pathLst>
          </a:cu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 8"/>
          <p:cNvSpPr/>
          <p:nvPr/>
        </p:nvSpPr>
        <p:spPr>
          <a:xfrm>
            <a:off x="4105303" y="5163041"/>
            <a:ext cx="217069" cy="34347"/>
          </a:xfrm>
          <a:custGeom>
            <a:avLst/>
            <a:gdLst>
              <a:gd name="connsiteX0" fmla="*/ 0 w 217069"/>
              <a:gd name="connsiteY0" fmla="*/ 16750 h 34347"/>
              <a:gd name="connsiteX1" fmla="*/ 100394 w 217069"/>
              <a:gd name="connsiteY1" fmla="*/ 470 h 34347"/>
              <a:gd name="connsiteX2" fmla="*/ 149235 w 217069"/>
              <a:gd name="connsiteY2" fmla="*/ 33030 h 34347"/>
              <a:gd name="connsiteX3" fmla="*/ 217069 w 217069"/>
              <a:gd name="connsiteY3" fmla="*/ 24890 h 34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69" h="34347">
                <a:moveTo>
                  <a:pt x="0" y="16750"/>
                </a:moveTo>
                <a:cubicBezTo>
                  <a:pt x="37761" y="7253"/>
                  <a:pt x="75522" y="-2243"/>
                  <a:pt x="100394" y="470"/>
                </a:cubicBezTo>
                <a:cubicBezTo>
                  <a:pt x="125266" y="3183"/>
                  <a:pt x="129789" y="28960"/>
                  <a:pt x="149235" y="33030"/>
                </a:cubicBezTo>
                <a:cubicBezTo>
                  <a:pt x="168681" y="37100"/>
                  <a:pt x="192875" y="30995"/>
                  <a:pt x="217069" y="24890"/>
                </a:cubicBezTo>
              </a:path>
            </a:pathLst>
          </a:cu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олилиния 6"/>
          <p:cNvSpPr/>
          <p:nvPr/>
        </p:nvSpPr>
        <p:spPr>
          <a:xfrm>
            <a:off x="4170424" y="5098391"/>
            <a:ext cx="268622" cy="260481"/>
          </a:xfrm>
          <a:custGeom>
            <a:avLst/>
            <a:gdLst>
              <a:gd name="connsiteX0" fmla="*/ 268622 w 268622"/>
              <a:gd name="connsiteY0" fmla="*/ 0 h 260481"/>
              <a:gd name="connsiteX1" fmla="*/ 165514 w 268622"/>
              <a:gd name="connsiteY1" fmla="*/ 37986 h 260481"/>
              <a:gd name="connsiteX2" fmla="*/ 149234 w 268622"/>
              <a:gd name="connsiteY2" fmla="*/ 67833 h 260481"/>
              <a:gd name="connsiteX3" fmla="*/ 146521 w 268622"/>
              <a:gd name="connsiteY3" fmla="*/ 94967 h 260481"/>
              <a:gd name="connsiteX4" fmla="*/ 111247 w 268622"/>
              <a:gd name="connsiteY4" fmla="*/ 157374 h 260481"/>
              <a:gd name="connsiteX5" fmla="*/ 65120 w 268622"/>
              <a:gd name="connsiteY5" fmla="*/ 211641 h 260481"/>
              <a:gd name="connsiteX6" fmla="*/ 0 w 268622"/>
              <a:gd name="connsiteY6" fmla="*/ 260481 h 26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622" h="260481">
                <a:moveTo>
                  <a:pt x="268622" y="0"/>
                </a:moveTo>
                <a:cubicBezTo>
                  <a:pt x="227017" y="13340"/>
                  <a:pt x="185412" y="26680"/>
                  <a:pt x="165514" y="37986"/>
                </a:cubicBezTo>
                <a:cubicBezTo>
                  <a:pt x="145616" y="49292"/>
                  <a:pt x="152399" y="58336"/>
                  <a:pt x="149234" y="67833"/>
                </a:cubicBezTo>
                <a:cubicBezTo>
                  <a:pt x="146069" y="77330"/>
                  <a:pt x="152852" y="80044"/>
                  <a:pt x="146521" y="94967"/>
                </a:cubicBezTo>
                <a:cubicBezTo>
                  <a:pt x="140190" y="109890"/>
                  <a:pt x="124814" y="137928"/>
                  <a:pt x="111247" y="157374"/>
                </a:cubicBezTo>
                <a:cubicBezTo>
                  <a:pt x="97680" y="176820"/>
                  <a:pt x="83661" y="194457"/>
                  <a:pt x="65120" y="211641"/>
                </a:cubicBezTo>
                <a:cubicBezTo>
                  <a:pt x="46579" y="228825"/>
                  <a:pt x="23289" y="244653"/>
                  <a:pt x="0" y="260481"/>
                </a:cubicBezTo>
              </a:path>
            </a:pathLst>
          </a:cu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олилиния 7"/>
          <p:cNvSpPr/>
          <p:nvPr/>
        </p:nvSpPr>
        <p:spPr>
          <a:xfrm>
            <a:off x="4183991" y="5280185"/>
            <a:ext cx="69371" cy="86827"/>
          </a:xfrm>
          <a:custGeom>
            <a:avLst/>
            <a:gdLst>
              <a:gd name="connsiteX0" fmla="*/ 0 w 69371"/>
              <a:gd name="connsiteY0" fmla="*/ 0 h 86827"/>
              <a:gd name="connsiteX1" fmla="*/ 62407 w 69371"/>
              <a:gd name="connsiteY1" fmla="*/ 43414 h 86827"/>
              <a:gd name="connsiteX2" fmla="*/ 65120 w 69371"/>
              <a:gd name="connsiteY2" fmla="*/ 86827 h 8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371" h="86827">
                <a:moveTo>
                  <a:pt x="0" y="0"/>
                </a:moveTo>
                <a:cubicBezTo>
                  <a:pt x="25777" y="14471"/>
                  <a:pt x="51554" y="28943"/>
                  <a:pt x="62407" y="43414"/>
                </a:cubicBezTo>
                <a:cubicBezTo>
                  <a:pt x="73260" y="57885"/>
                  <a:pt x="69190" y="72356"/>
                  <a:pt x="65120" y="86827"/>
                </a:cubicBezTo>
              </a:path>
            </a:pathLst>
          </a:cu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979506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7813" y="201394"/>
            <a:ext cx="107531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kern="0" cap="none" dirty="0"/>
              <a:t>РЕЕСТР МЕЖПОСЕЛКОВЫХ ГАЗОПРОВОДОВ, СТРОИТЕЛЬСТВО КОТОРЫХ ТРЕБУЕТСЯ ДЛЯ ГАЗИФИКАЦИИ МО «КИМРСКИЙ РАЙОН»  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217084"/>
              </p:ext>
            </p:extLst>
          </p:nvPr>
        </p:nvGraphicFramePr>
        <p:xfrm>
          <a:off x="1180375" y="1182442"/>
          <a:ext cx="10572371" cy="50161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6737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892732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104073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1209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328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81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4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65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Протяжен-</a:t>
                      </a:r>
                      <a:r>
                        <a:rPr lang="ru-RU" sz="145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ность</a:t>
                      </a: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975255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                    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27045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509383"/>
                  </a:ext>
                </a:extLst>
              </a:tr>
              <a:tr h="611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Газопровод до населенных пунктов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Башарино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Семенкова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Раздобарино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Молостовово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Воронцово, Симоново,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Дудино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Большое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Васильево,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Мануково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Ромашкино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Костенево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45042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Ушаковка – Топорок – Демидовка – Соболево –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Пекуново – Крева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77,657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184642"/>
                  </a:ext>
                </a:extLst>
              </a:tr>
              <a:tr h="15770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Ушаковка – Святье – Федоровка – Губин Угол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32,357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Приволжский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Пелагеинское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Шурманка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Шепелиха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–Лесной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Кочнево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Бурцево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Поповка – Сенькино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Юминское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66,332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6221656"/>
                  </a:ext>
                </a:extLst>
              </a:tr>
              <a:tr h="3812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Титово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Муравьево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Григорьево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Цыганово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28,313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3171097"/>
                  </a:ext>
                </a:extLst>
              </a:tr>
              <a:tr h="30910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Титово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Замятино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Щелково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Гомоново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Лахирево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42,064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240,4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544448"/>
                  </a:ext>
                </a:extLst>
              </a:tr>
              <a:tr h="157706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Кимры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Мерлино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Рязань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28,313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272,2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97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Реутово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Клыпино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20,223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316,0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514269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25" y="238617"/>
            <a:ext cx="107531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cap="none" dirty="0"/>
              <a:t>РЕЕСТР МЕЖПОСЕЛКОВЫХ ГАЗОПРОВОДОВ, СТРОИТЕЛЬСТВО КОТОРЫХ ТРЕБУЕТСЯ ДЛЯ ГАЗИФИКАЦИИ МО «КИМРСКИЙ РАЙОН»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56348"/>
              </p:ext>
            </p:extLst>
          </p:nvPr>
        </p:nvGraphicFramePr>
        <p:xfrm>
          <a:off x="1104749" y="1241376"/>
          <a:ext cx="10695365" cy="52831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1074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4362981">
                  <a:extLst>
                    <a:ext uri="{9D8B030D-6E8A-4147-A177-3AD203B41FA5}">
                      <a16:colId xmlns:a16="http://schemas.microsoft.com/office/drawing/2014/main" val="88903001"/>
                    </a:ext>
                  </a:extLst>
                </a:gridCol>
                <a:gridCol w="1108059">
                  <a:extLst>
                    <a:ext uri="{9D8B030D-6E8A-4147-A177-3AD203B41FA5}">
                      <a16:colId xmlns:a16="http://schemas.microsoft.com/office/drawing/2014/main" val="3930679949"/>
                    </a:ext>
                  </a:extLst>
                </a:gridCol>
                <a:gridCol w="986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239">
                  <a:extLst>
                    <a:ext uri="{9D8B030D-6E8A-4147-A177-3AD203B41FA5}">
                      <a16:colId xmlns:a16="http://schemas.microsoft.com/office/drawing/2014/main" val="604414128"/>
                    </a:ext>
                  </a:extLst>
                </a:gridCol>
                <a:gridCol w="1384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0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21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</a:t>
                      </a:r>
                      <a:b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п/п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газопровода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Протяжен-</a:t>
                      </a:r>
                      <a:r>
                        <a:rPr lang="ru-RU" sz="145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ность</a:t>
                      </a:r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км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млн руб.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значимость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557808"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 населенных пунктов,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количество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домовладений, ед.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удельная</a:t>
                      </a:r>
                      <a:r>
                        <a:rPr lang="ru-RU" sz="145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стоимость                   1 домовладения, тыс. руб.</a:t>
                      </a:r>
                      <a:endParaRPr lang="ru-RU" sz="145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80423"/>
                  </a:ext>
                </a:extLst>
              </a:tr>
              <a:tr h="297411">
                <a:tc>
                  <a:txBody>
                    <a:bodyPr/>
                    <a:lstStyle/>
                    <a:p>
                      <a:pPr algn="ctr" rtl="0" fontAlgn="ctr"/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831114"/>
                  </a:ext>
                </a:extLst>
              </a:tr>
              <a:tr h="6309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Неклюдово – Сыркино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Игумново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Большое 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Чириково – Николо-Ям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Бабинское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               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Вячелово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Вороново –  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Карповка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Бородино –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Набережная – Спирово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101,925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366,6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145736"/>
                  </a:ext>
                </a:extLst>
              </a:tr>
              <a:tr h="272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Неклюдово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Норбужье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Назарово –              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Высоково –  Романово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Подосеново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89,791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371,0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449786"/>
                  </a:ext>
                </a:extLst>
              </a:tr>
              <a:tr h="55587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ГРС Горицы</a:t>
                      </a:r>
                      <a:r>
                        <a:rPr lang="ru-RU" sz="145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–</a:t>
                      </a:r>
                      <a:r>
                        <a:rPr lang="ru-RU" sz="145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Збыневля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Рыбушкино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Софоньево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Красное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Выркино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Радомино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Быково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Старово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Лазарево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Молоди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Майково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213,557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403,7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Селищи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Новые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Шатрищи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75,23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511,8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54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Большое Василево – Большое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Огрызково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Янино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Андрейцево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Одинцово – Покровское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Паскино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147,225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605,9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35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ГРС Горицы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Вереинка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Красный Выселок –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Кошкино  –  Никитское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Русилово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– </a:t>
                      </a:r>
                      <a:r>
                        <a:rPr lang="ru-RU" sz="14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Стоянцы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188,48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680,4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279">
                <a:tc>
                  <a:txBody>
                    <a:bodyPr/>
                    <a:lstStyle/>
                    <a:p>
                      <a:pPr algn="ctr" fontAlgn="ctr"/>
                      <a:endParaRPr lang="ru-RU" sz="145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5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ИТОГО: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5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139,6</a:t>
                      </a:r>
                      <a:endParaRPr lang="ru-RU" sz="14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1 129,3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5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</a:t>
                      </a:r>
                      <a:endParaRPr lang="ru-RU" sz="14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5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5 258</a:t>
                      </a:r>
                      <a:endParaRPr lang="ru-RU" sz="14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5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214,8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279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Объем строительства внутрипоселковых газовых сетей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для газификации МО «Кимрский район» </a:t>
                      </a:r>
                      <a:r>
                        <a:rPr lang="ru-RU" sz="145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5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287,4</a:t>
                      </a:r>
                      <a:endParaRPr lang="ru-RU" sz="14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5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</a:t>
                      </a:r>
                      <a:endParaRPr lang="ru-RU" sz="14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5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5 258</a:t>
                      </a:r>
                      <a:endParaRPr lang="ru-RU" sz="14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5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86,4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890009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93875" y="2054988"/>
            <a:ext cx="101520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ru-R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по догазификации</a:t>
            </a:r>
          </a:p>
        </p:txBody>
      </p:sp>
      <p:sp>
        <p:nvSpPr>
          <p:cNvPr id="6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41086" y="6439148"/>
            <a:ext cx="480000" cy="30777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3122888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34" y="832099"/>
            <a:ext cx="8375417" cy="530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/>
          <a:stretch>
            <a:fillRect/>
          </a:stretch>
        </p:blipFill>
        <p:spPr bwMode="auto">
          <a:xfrm>
            <a:off x="76200" y="20638"/>
            <a:ext cx="814388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12000"/>
                  </a:blip>
                  <a:srcRect l="499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1223963" y="215900"/>
            <a:ext cx="998855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 altLang="ru-RU" sz="4000" b="1">
              <a:latin typeface="Times New Roman" pitchFamily="16" charset="0"/>
              <a:cs typeface="Times New Roman" pitchFamily="16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4000" b="1">
                <a:latin typeface="Times New Roman" pitchFamily="16" charset="0"/>
                <a:cs typeface="Times New Roman" pitchFamily="16" charset="0"/>
              </a:rPr>
              <a:t> 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1734901" y="6468223"/>
            <a:ext cx="4381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1400" dirty="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t>44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648" y="68263"/>
            <a:ext cx="939800" cy="96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773193" y="73109"/>
            <a:ext cx="10211485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200" b="1" dirty="0">
                <a:solidFill>
                  <a:srgbClr val="A88000"/>
                </a:solidFill>
                <a:latin typeface="Times New Roman" pitchFamily="16" charset="0"/>
              </a:rPr>
              <a:t>МЕРОПРИЯТИЯ ПО ДОГАЗИФИКАЦИИ ТВЕРСКОЙ ОБЛАСТИ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200" b="1" dirty="0">
                <a:solidFill>
                  <a:srgbClr val="A88000"/>
                </a:solidFill>
                <a:latin typeface="Times New Roman" pitchFamily="16" charset="0"/>
              </a:rPr>
              <a:t>НА 2021-2024 ГОДЫ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altLang="ru-RU" sz="2200" b="1" dirty="0">
              <a:solidFill>
                <a:srgbClr val="A88000"/>
              </a:solidFill>
              <a:latin typeface="Times New Roman" pitchFamily="16" charset="0"/>
            </a:endParaRP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28503" y="1035912"/>
            <a:ext cx="6733504" cy="170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XO Oriel" pitchFamily="16" charset="0"/>
                <a:ea typeface="Droid Sans Fallback" charset="0"/>
                <a:cs typeface="Droid Sans Fallback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dirty="0">
                <a:latin typeface="Times New Roman" pitchFamily="16" charset="0"/>
              </a:rPr>
              <a:t>          </a:t>
            </a:r>
            <a:r>
              <a:rPr lang="ru-RU" altLang="ru-RU" sz="2000" dirty="0">
                <a:latin typeface="Times New Roman" pitchFamily="16" charset="0"/>
              </a:rPr>
              <a:t>Мероприятия по </a:t>
            </a:r>
            <a:r>
              <a:rPr lang="ru-RU" altLang="ru-RU" sz="2000" dirty="0" err="1">
                <a:latin typeface="Times New Roman" pitchFamily="16" charset="0"/>
              </a:rPr>
              <a:t>догазификации</a:t>
            </a:r>
            <a:r>
              <a:rPr lang="ru-RU" altLang="ru-RU" sz="2000" dirty="0">
                <a:latin typeface="Times New Roman" pitchFamily="16" charset="0"/>
              </a:rPr>
              <a:t> будут реализованы в: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altLang="ru-RU" sz="900" dirty="0">
              <a:latin typeface="Times New Roman" pitchFamily="16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000" b="1" dirty="0">
                <a:solidFill>
                  <a:srgbClr val="C00000"/>
                </a:solidFill>
                <a:latin typeface="Times New Roman" pitchFamily="16" charset="0"/>
              </a:rPr>
              <a:t>         </a:t>
            </a:r>
            <a:r>
              <a:rPr lang="ru-RU" altLang="ru-RU" sz="2000" dirty="0">
                <a:solidFill>
                  <a:schemeClr val="tx1"/>
                </a:solidFill>
                <a:latin typeface="Times New Roman" pitchFamily="16" charset="0"/>
              </a:rPr>
              <a:t>- </a:t>
            </a:r>
            <a:r>
              <a:rPr lang="ru-RU" altLang="ru-RU" sz="2000" b="1" dirty="0">
                <a:solidFill>
                  <a:srgbClr val="C00000"/>
                </a:solidFill>
                <a:latin typeface="Times New Roman" pitchFamily="16" charset="0"/>
              </a:rPr>
              <a:t>27</a:t>
            </a:r>
            <a:r>
              <a:rPr lang="ru-RU" altLang="ru-RU" sz="2000" dirty="0">
                <a:solidFill>
                  <a:srgbClr val="C00000"/>
                </a:solidFill>
                <a:latin typeface="Times New Roman" pitchFamily="16" charset="0"/>
              </a:rPr>
              <a:t> </a:t>
            </a:r>
            <a:r>
              <a:rPr lang="ru-RU" altLang="ru-RU" sz="2000" dirty="0">
                <a:latin typeface="Times New Roman" pitchFamily="16" charset="0"/>
              </a:rPr>
              <a:t>муниципальных образованиях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altLang="ru-RU" sz="800" dirty="0">
              <a:latin typeface="Times New Roman" pitchFamily="16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000" dirty="0">
                <a:latin typeface="Times New Roman" pitchFamily="16" charset="0"/>
              </a:rPr>
              <a:t> 	  - </a:t>
            </a:r>
            <a:r>
              <a:rPr lang="ru-RU" altLang="ru-RU" sz="2000" b="1" dirty="0">
                <a:solidFill>
                  <a:srgbClr val="C00000"/>
                </a:solidFill>
                <a:latin typeface="Times New Roman" pitchFamily="16" charset="0"/>
              </a:rPr>
              <a:t>555</a:t>
            </a:r>
            <a:r>
              <a:rPr lang="ru-RU" altLang="ru-RU" sz="2000" dirty="0">
                <a:latin typeface="Times New Roman" pitchFamily="16" charset="0"/>
              </a:rPr>
              <a:t> населенных пунктах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altLang="ru-RU" sz="800" dirty="0">
              <a:solidFill>
                <a:srgbClr val="C00000"/>
              </a:solidFill>
              <a:latin typeface="Times New Roman" pitchFamily="16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000" dirty="0">
                <a:solidFill>
                  <a:srgbClr val="C00000"/>
                </a:solidFill>
                <a:latin typeface="Times New Roman" pitchFamily="16" charset="0"/>
              </a:rPr>
              <a:t>         </a:t>
            </a:r>
            <a:r>
              <a:rPr lang="ru-RU" altLang="ru-RU" sz="2000" dirty="0">
                <a:solidFill>
                  <a:schemeClr val="tx1"/>
                </a:solidFill>
                <a:latin typeface="Times New Roman" pitchFamily="16" charset="0"/>
              </a:rPr>
              <a:t>-</a:t>
            </a:r>
            <a:r>
              <a:rPr lang="ru-RU" altLang="ru-RU" sz="2000" dirty="0">
                <a:solidFill>
                  <a:srgbClr val="C00000"/>
                </a:solidFill>
                <a:latin typeface="Times New Roman" pitchFamily="16" charset="0"/>
              </a:rPr>
              <a:t> </a:t>
            </a:r>
            <a:r>
              <a:rPr lang="ru-RU" altLang="ru-RU" sz="2000" b="1" dirty="0">
                <a:solidFill>
                  <a:srgbClr val="C00000"/>
                </a:solidFill>
                <a:latin typeface="Times New Roman" pitchFamily="16" charset="0"/>
              </a:rPr>
              <a:t>6 963 </a:t>
            </a:r>
            <a:r>
              <a:rPr lang="ru-RU" altLang="ru-RU" sz="2000" dirty="0">
                <a:latin typeface="Times New Roman" pitchFamily="16" charset="0"/>
              </a:rPr>
              <a:t>домовладениях </a:t>
            </a:r>
            <a:endParaRPr lang="ru-RU" altLang="ru-RU" sz="800" dirty="0">
              <a:latin typeface="Times New Roman" pitchFamily="16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577597" y="5263348"/>
            <a:ext cx="300545" cy="303042"/>
          </a:xfrm>
          <a:prstGeom prst="rect">
            <a:avLst/>
          </a:prstGeom>
          <a:solidFill>
            <a:srgbClr val="00A2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 sz="240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46423" y="4122225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/ 80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78142" y="5197105"/>
            <a:ext cx="323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МО осуществляются мероприятия по догазификации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3393" y="4451973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/ 62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87470" y="3691157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 / 527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7253" y="5103750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/ 85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70733" y="3564385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/ 108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50001" y="2899666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/ 230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87828" y="2553831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/ 821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53258" y="3049523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 / 240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77319" y="5223982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/ 412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08711" y="3346027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/ 105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85851" y="4435649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 / 991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28405" y="4647946"/>
            <a:ext cx="90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145 / 1713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90910" y="2970681"/>
            <a:ext cx="637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/ 31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77784" y="3702885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/ 154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82229" y="3960887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/ 375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48773" y="3285047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/ 158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26087" y="3726542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 / 572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5454" y="3922217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/ 196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4250" y="4591422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 / 273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81549" y="3387992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 / 184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0423" y="4299269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/ 255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09690" y="3220066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/ 69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786390" y="2442737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/ 45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575881" y="4700626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/ 199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82629" y="4069079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/ 335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02163" y="3104456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/ 72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313414"/>
              </p:ext>
            </p:extLst>
          </p:nvPr>
        </p:nvGraphicFramePr>
        <p:xfrm>
          <a:off x="1039960" y="4590472"/>
          <a:ext cx="2959547" cy="19812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82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721">
                  <a:extLst>
                    <a:ext uri="{9D8B030D-6E8A-4147-A177-3AD203B41FA5}">
                      <a16:colId xmlns:a16="http://schemas.microsoft.com/office/drawing/2014/main" val="1918471091"/>
                    </a:ext>
                  </a:extLst>
                </a:gridCol>
              </a:tblGrid>
              <a:tr h="304465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</a:t>
                      </a:r>
                      <a:r>
                        <a:rPr lang="ru-RU" sz="1600" b="1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домовладений (план/факт), ед.</a:t>
                      </a:r>
                      <a:endParaRPr lang="ru-RU" sz="16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305">
                <a:tc>
                  <a:txBody>
                    <a:bodyPr/>
                    <a:lstStyle/>
                    <a:p>
                      <a:pPr algn="ctr"/>
                      <a:r>
                        <a:rPr lang="ru-RU" sz="17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sz="17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1 158  / 1 198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305">
                <a:tc>
                  <a:txBody>
                    <a:bodyPr/>
                    <a:lstStyle/>
                    <a:p>
                      <a:pPr algn="ctr"/>
                      <a:r>
                        <a:rPr lang="ru-RU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год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5 086 /</a:t>
                      </a:r>
                      <a:r>
                        <a:rPr lang="ru-RU" sz="17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35</a:t>
                      </a:r>
                      <a:endParaRPr lang="ru-RU" sz="1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305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 год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554234"/>
                  </a:ext>
                </a:extLst>
              </a:tr>
              <a:tr h="318305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 год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786403"/>
                  </a:ext>
                </a:extLst>
              </a:tr>
            </a:tbl>
          </a:graphicData>
        </a:graphic>
      </p:graphicFrame>
      <p:pic>
        <p:nvPicPr>
          <p:cNvPr id="41" name="Picture 10" descr="D:\Толстых\прочее\для презентаций\Рисунок3.jpg">
            <a:extLst>
              <a:ext uri="{FF2B5EF4-FFF2-40B4-BE49-F238E27FC236}">
                <a16:creationId xmlns:a16="http://schemas.microsoft.com/office/drawing/2014/main" id="{12BBA1CD-3996-412A-885F-8546F933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98049" y="2943444"/>
            <a:ext cx="525234" cy="433296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1039960" y="3364459"/>
            <a:ext cx="3513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т.ч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средства </a:t>
            </a:r>
            <a:r>
              <a:rPr lang="ru-RU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спецнадбавки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 тарифу –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140,618 млн руб.,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ЕОГ – 836,288 млн руб.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8049" y="2924514"/>
            <a:ext cx="269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976,906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млн руб.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32656" y="4038259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/ 219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73874" y="4396801"/>
            <a:ext cx="96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900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Калининский район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73874" y="5723108"/>
            <a:ext cx="72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/ 62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52187" y="5677454"/>
            <a:ext cx="444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населенных пунктов </a:t>
            </a:r>
            <a:r>
              <a:rPr 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домовладений</a:t>
            </a:r>
          </a:p>
        </p:txBody>
      </p:sp>
    </p:spTree>
    <p:extLst>
      <p:ext uri="{BB962C8B-B14F-4D97-AF65-F5344CB8AC3E}">
        <p14:creationId xmlns:p14="http://schemas.microsoft.com/office/powerpoint/2010/main" val="16367304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00406" y="6403946"/>
            <a:ext cx="399602" cy="356400"/>
          </a:xfrm>
        </p:spPr>
        <p:txBody>
          <a:bodyPr vert="horz" lIns="91440" tIns="45720" rIns="91440" bIns="45720" rtlCol="0" anchor="ctr"/>
          <a:lstStyle/>
          <a:p>
            <a:pPr algn="ctr"/>
            <a:fld id="{3E716BDD-ECB7-4C86-83A2-DDBB799AEF99}" type="slidenum">
              <a:rPr lang="ru-R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1380116" y="351315"/>
            <a:ext cx="10081449" cy="40011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ru-RU"/>
            </a:defPPr>
            <a:lvl1pPr algn="ctr" eaLnBrk="0" hangingPunct="0">
              <a:defRPr sz="2000"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ru-RU" altLang="ru-RU" sz="2200" dirty="0"/>
              <a:t>ОЖИДАЕМЫЕ РЕЗУЛЬТАТЫ РЕАЛИЗАЦИИ ПРОГРАММЫ ГАЗИФИКАЦИИ ТВЕРСКОЙ ОБЛАСТИ В 2022 </a:t>
            </a:r>
            <a:r>
              <a:rPr lang="ru-RU" altLang="ru-RU" sz="2200" dirty="0" err="1"/>
              <a:t>годУ</a:t>
            </a:r>
            <a:r>
              <a:rPr lang="ru-RU" altLang="ru-RU" sz="2200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3333" y="1255360"/>
            <a:ext cx="54387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УРОВНЯ ГАЗИФИКАЦИИ: </a:t>
            </a:r>
          </a:p>
          <a:p>
            <a:endParaRPr lang="ru-RU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46981" y="3862021"/>
            <a:ext cx="810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КВАРТИР И ДОМОВЛАДЕНИЙ: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6 321 ед. </a:t>
            </a:r>
          </a:p>
        </p:txBody>
      </p:sp>
      <p:pic>
        <p:nvPicPr>
          <p:cNvPr id="26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546981" y="3018710"/>
            <a:ext cx="1265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288 км</a:t>
            </a:r>
          </a:p>
        </p:txBody>
      </p:sp>
      <p:pic>
        <p:nvPicPr>
          <p:cNvPr id="1026" name="Picture 2" descr="https://img2.freepng.ru/20180711/vry/kisspng-logo-petroleum-industry-computer-icons-gas-industry-icon-5b46bab0307845.60985195153136196819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336" y="1192933"/>
            <a:ext cx="705894" cy="8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Ð¿ÑÐ¾ÐµÐºÑÐ¸ÑÐ¾Ð²Ð°Ð½Ð¸Ðµ ÑÐ¸ÑÑÐµÐ¼ ÐºÐ°Ð½Ð°Ð»Ð¸Ð·Ð°ÑÐ¸Ð¸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750"/>
                    </a14:imgEffect>
                    <a14:imgEffect>
                      <a14:saturation sat="160000"/>
                    </a14:imgEffect>
                    <a14:imgEffect>
                      <a14:brightnessContrast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16" y="2523949"/>
            <a:ext cx="822643" cy="717937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509076" y="2373444"/>
            <a:ext cx="9590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ПРОТЯЖЕННОСТЬ ВВОДИМЫХ МЕЖПОСЕЛКОВЫХ И РАСПРЕДЕЛИТЕЛЬНЫХ СЕТЕЙ: 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2533333" y="1516049"/>
            <a:ext cx="1622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69,1%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07" y="3836651"/>
            <a:ext cx="846951" cy="61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p91-207-238-19.bal.ru/sites/default/files/docs/docs/news/2017/05_2017/news_30052017_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98" y="4739946"/>
            <a:ext cx="1089278" cy="7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0385" y="4783221"/>
            <a:ext cx="8254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ГАЗИФИЦИРУЕМЫХ НАСЕЛЕННЫХ ПУНКТОВ: </a:t>
            </a:r>
          </a:p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ед.</a:t>
            </a:r>
          </a:p>
        </p:txBody>
      </p:sp>
      <p:pic>
        <p:nvPicPr>
          <p:cNvPr id="16" name="Picture 10" descr="https://avatars.mds.yandex.net/get-dialogs/1017510/03c826235bd4cf98d8ca/orig">
            <a:extLst>
              <a:ext uri="{FF2B5EF4-FFF2-40B4-BE49-F238E27FC236}">
                <a16:creationId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14" y="116958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4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E:\карта ТО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21" y="526708"/>
            <a:ext cx="7555665" cy="55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Прямоугольник 12">
            <a:extLst>
              <a:ext uri="{FF2B5EF4-FFF2-40B4-BE49-F238E27FC236}">
                <a16:creationId xmlns:a16="http://schemas.microsoft.com/office/drawing/2014/main" id="{69E6B916-47FD-4633-82FF-DFECB21F1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018" y="1183218"/>
            <a:ext cx="8420100" cy="3457613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667" b="1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800" b="1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Прямоугольник 3">
            <a:extLst>
              <a:ext uri="{FF2B5EF4-FFF2-40B4-BE49-F238E27FC236}">
                <a16:creationId xmlns:a16="http://schemas.microsoft.com/office/drawing/2014/main" id="{F86A77EA-2B3A-4FFE-ABA6-027A38E0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1" y="3244851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 dirty="0">
              <a:solidFill>
                <a:prstClr val="black"/>
              </a:solidFill>
            </a:endParaRPr>
          </a:p>
        </p:txBody>
      </p:sp>
      <p:sp>
        <p:nvSpPr>
          <p:cNvPr id="45060" name="Прямоугольник 4">
            <a:extLst>
              <a:ext uri="{FF2B5EF4-FFF2-40B4-BE49-F238E27FC236}">
                <a16:creationId xmlns:a16="http://schemas.microsoft.com/office/drawing/2014/main" id="{FFD931C4-5510-4E82-9B6B-B12CDF4FA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1" y="3244851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 dirty="0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F9878-78C4-49D5-B3FC-D13E66F8F522}"/>
              </a:ext>
            </a:extLst>
          </p:cNvPr>
          <p:cNvSpPr txBox="1"/>
          <p:nvPr/>
        </p:nvSpPr>
        <p:spPr>
          <a:xfrm>
            <a:off x="1201341" y="-187086"/>
            <a:ext cx="10369152" cy="995209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lIns="91440" tIns="45720" rIns="91440" bIns="45720" anchor="ctr">
            <a:spAutoFit/>
          </a:bodyPr>
          <a:lstStyle/>
          <a:p>
            <a:pPr algn="ctr">
              <a:defRPr/>
            </a:pPr>
            <a:endParaRPr lang="ru-RU" sz="1467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alt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МЕРОПРИЯТИЯ, ПРОВОДИМЫЕ В РАМКАХ РЕГИОНАЛЬНОЙ ПРОГРАММЫ ГАЗИФИКАЦИИ В 2021 ГОДУ</a:t>
            </a:r>
          </a:p>
        </p:txBody>
      </p:sp>
      <p:sp>
        <p:nvSpPr>
          <p:cNvPr id="45087" name="Прямоугольник 32">
            <a:extLst>
              <a:ext uri="{FF2B5EF4-FFF2-40B4-BE49-F238E27FC236}">
                <a16:creationId xmlns:a16="http://schemas.microsoft.com/office/drawing/2014/main" id="{D04AD2D4-358A-4848-9CFD-F1643A145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3121" y="6342113"/>
            <a:ext cx="3131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29CB0AEA-8EB6-4FA3-8535-B8B1DC269AA0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5</a:t>
            </a:fld>
            <a:endParaRPr lang="ru-RU" altLang="ru-RU" sz="1400" dirty="0">
              <a:solidFill>
                <a:prstClr val="black"/>
              </a:solidFill>
            </a:endParaRPr>
          </a:p>
        </p:txBody>
      </p:sp>
      <p:pic>
        <p:nvPicPr>
          <p:cNvPr id="40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7875003" y="5583386"/>
            <a:ext cx="369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Работы по газификации проводились</a:t>
            </a:r>
          </a:p>
          <a:p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муниципальных образованиях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5412" y="1183218"/>
            <a:ext cx="4886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itchFamily="2" charset="2"/>
              <a:buChar char="ü"/>
            </a:pP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Выполнено строительство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объектов </a:t>
            </a: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187,6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км газовых сетей</a:t>
            </a:r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ü"/>
            </a:pP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Предоставлена возможность  газификации </a:t>
            </a: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2 230 </a:t>
            </a: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домовладений</a:t>
            </a:r>
            <a:endParaRPr lang="ru-RU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ü"/>
            </a:pP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Выполнено подключений – </a:t>
            </a: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1229</a:t>
            </a:r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https://mail.yandex.ru/message_part/%D0%BA%D0%B0%D1%80%D1%82%D0%B0+%D0%A2%D0%9E.png?_uid=920904380&amp;hid=1.1.2&amp;ids=178736610211280539&amp;name=%D0%BA%D0%B0%D1%80%D1%82%D0%B0+%D0%A2%D0%9E.png&amp;yandex_class=yandex_inline_content_320.mail:0.E5879221:201119213113644873043043036527_1.1.2_1787366102112805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AutoShape 4" descr="https://mail.yandex.ru/message_part/%D0%BA%D0%B0%D1%80%D1%82%D0%B0+%D0%A2%D0%9E.png?_uid=920904380&amp;hid=1.1.2&amp;ids=178736610211280539&amp;name=%D0%BA%D0%B0%D1%80%D1%82%D0%B0+%D0%A2%D0%9E.png&amp;yandex_class=yandex_inline_content_320.mail:0.E5879221:201119213113644873043043036527_1.1.2_17873661021128053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1" name="TextBox 40"/>
          <p:cNvSpPr txBox="1"/>
          <p:nvPr/>
        </p:nvSpPr>
        <p:spPr>
          <a:xfrm>
            <a:off x="8877882" y="4297837"/>
            <a:ext cx="393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pic>
        <p:nvPicPr>
          <p:cNvPr id="4104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991" y="5640480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3" y="2306602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61" y="4293347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992" y="3321515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82" y="3633902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29" y="5611905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817" y="1620045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831" y="2040065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90" y="4574836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260" y="3011844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289" y="3517594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9348258" y="3291487"/>
            <a:ext cx="393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pic>
        <p:nvPicPr>
          <p:cNvPr id="53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939" y="2778755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354" y="3650862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613" y="2439870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581" y="3167516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E:\320x0w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23" y="4559884"/>
            <a:ext cx="266537" cy="2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9607189" y="2778755"/>
            <a:ext cx="393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929298" y="2425859"/>
            <a:ext cx="393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776236" y="5601443"/>
            <a:ext cx="398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5286026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Прямоугольник 3">
            <a:extLst>
              <a:ext uri="{FF2B5EF4-FFF2-40B4-BE49-F238E27FC236}">
                <a16:creationId xmlns:a16="http://schemas.microsoft.com/office/drawing/2014/main" id="{F86A77EA-2B3A-4FFE-ABA6-027A38E0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728" y="4278004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F9878-78C4-49D5-B3FC-D13E66F8F522}"/>
              </a:ext>
            </a:extLst>
          </p:cNvPr>
          <p:cNvSpPr txBox="1"/>
          <p:nvPr/>
        </p:nvSpPr>
        <p:spPr>
          <a:xfrm>
            <a:off x="1103712" y="433744"/>
            <a:ext cx="10266498" cy="400110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lIns="91440" tIns="45720" rIns="91440" bIns="45720" anchor="ctr">
            <a:spAutoFit/>
          </a:bodyPr>
          <a:lstStyle/>
          <a:p>
            <a:pPr algn="ctr">
              <a:defRPr/>
            </a:pPr>
            <a:r>
              <a:rPr 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ЗАДАЧИ ДЛЯ ИСПОЛНЕНИЯ</a:t>
            </a:r>
          </a:p>
        </p:txBody>
      </p:sp>
      <p:sp>
        <p:nvSpPr>
          <p:cNvPr id="45087" name="Прямоугольник 32">
            <a:extLst>
              <a:ext uri="{FF2B5EF4-FFF2-40B4-BE49-F238E27FC236}">
                <a16:creationId xmlns:a16="http://schemas.microsoft.com/office/drawing/2014/main" id="{D04AD2D4-358A-4848-9CFD-F1643A145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9107" y="6406257"/>
            <a:ext cx="4400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29CB0AEA-8EB6-4FA3-8535-B8B1DC269AA0}" type="slidenum">
              <a:rPr lang="ru-RU" altLang="ru-RU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50</a:t>
            </a:fld>
            <a:endParaRPr lang="ru-RU" altLang="ru-RU" sz="1400" dirty="0">
              <a:solidFill>
                <a:prstClr val="black"/>
              </a:solidFill>
            </a:endParaRPr>
          </a:p>
        </p:txBody>
      </p:sp>
      <p:pic>
        <p:nvPicPr>
          <p:cNvPr id="40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92196" y="128418"/>
            <a:ext cx="814226" cy="1010763"/>
          </a:xfrm>
          <a:prstGeom prst="rect">
            <a:avLst/>
          </a:prstGeom>
          <a:noFill/>
        </p:spPr>
      </p:pic>
      <p:sp>
        <p:nvSpPr>
          <p:cNvPr id="14" name="Скругленный прямоугольник 4">
            <a:extLst>
              <a:ext uri="{FF2B5EF4-FFF2-40B4-BE49-F238E27FC236}">
                <a16:creationId xmlns:a16="http://schemas.microsoft.com/office/drawing/2014/main" id="{C1CDA935-6316-4D78-B718-23BD3E1A2D35}"/>
              </a:ext>
            </a:extLst>
          </p:cNvPr>
          <p:cNvSpPr/>
          <p:nvPr/>
        </p:nvSpPr>
        <p:spPr bwMode="auto">
          <a:xfrm>
            <a:off x="1706059" y="1421425"/>
            <a:ext cx="9753851" cy="823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1440" tIns="91440" rIns="91440" bIns="91440" spcCol="1270" anchor="ctr"/>
          <a:lstStyle/>
          <a:p>
            <a:pPr algn="just" defTabSz="1066773">
              <a:spcAft>
                <a:spcPct val="35000"/>
              </a:spcAft>
              <a:defRPr/>
            </a:pPr>
            <a:r>
              <a:rPr lang="ru-RU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imes New Roman" pitchFamily="18" charset="0"/>
                <a:cs typeface="Times New Roman" pitchFamily="18" charset="0"/>
              </a:rPr>
              <a:t>Обеспечить достижение показателей и исполнение сроков выполнения работ                                       по объектам Программы газификации Тверской области в 2022 году </a:t>
            </a:r>
          </a:p>
        </p:txBody>
      </p:sp>
      <p:pic>
        <p:nvPicPr>
          <p:cNvPr id="19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57" y="1527922"/>
            <a:ext cx="458259" cy="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672057" y="1109319"/>
            <a:ext cx="333738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773">
              <a:lnSpc>
                <a:spcPct val="90000"/>
              </a:lnSpc>
              <a:defRPr/>
            </a:pP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Минэнерго Тверской области: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295525" y="3577416"/>
            <a:ext cx="836294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66773">
              <a:lnSpc>
                <a:spcPct val="90000"/>
              </a:lnSpc>
              <a:defRPr/>
            </a:pPr>
            <a:r>
              <a:rPr lang="ru-RU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Муниципальные образования:</a:t>
            </a:r>
          </a:p>
        </p:txBody>
      </p:sp>
      <p:pic>
        <p:nvPicPr>
          <p:cNvPr id="24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0" y="4059906"/>
            <a:ext cx="458259" cy="64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Скругленный прямоугольник 4">
            <a:extLst>
              <a:ext uri="{FF2B5EF4-FFF2-40B4-BE49-F238E27FC236}">
                <a16:creationId xmlns:a16="http://schemas.microsoft.com/office/drawing/2014/main" id="{C1CDA935-6316-4D78-B718-23BD3E1A2D35}"/>
              </a:ext>
            </a:extLst>
          </p:cNvPr>
          <p:cNvSpPr/>
          <p:nvPr/>
        </p:nvSpPr>
        <p:spPr bwMode="auto">
          <a:xfrm>
            <a:off x="1825256" y="3901723"/>
            <a:ext cx="9753851" cy="752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1440" tIns="91440" rIns="91440" bIns="91440" spcCol="1270" anchor="ctr"/>
          <a:lstStyle/>
          <a:p>
            <a:pPr algn="just" defTabSz="1066773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imes New Roman" pitchFamily="18" charset="0"/>
                <a:cs typeface="Times New Roman" pitchFamily="18" charset="0"/>
              </a:rPr>
              <a:t>Обеспечить исполнение работ по муниципальным объектам газификации в соответствии со сроками указанными в муниципальных контрактах</a:t>
            </a:r>
          </a:p>
        </p:txBody>
      </p:sp>
      <p:sp>
        <p:nvSpPr>
          <p:cNvPr id="28" name="Скругленный прямоугольник 4">
            <a:extLst>
              <a:ext uri="{FF2B5EF4-FFF2-40B4-BE49-F238E27FC236}">
                <a16:creationId xmlns:a16="http://schemas.microsoft.com/office/drawing/2014/main" id="{C1CDA935-6316-4D78-B718-23BD3E1A2D35}"/>
              </a:ext>
            </a:extLst>
          </p:cNvPr>
          <p:cNvSpPr/>
          <p:nvPr/>
        </p:nvSpPr>
        <p:spPr bwMode="auto">
          <a:xfrm>
            <a:off x="1825256" y="4807212"/>
            <a:ext cx="9753851" cy="752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1440" tIns="91440" rIns="91440" bIns="91440" spcCol="1270" anchor="ctr"/>
          <a:lstStyle/>
          <a:p>
            <a:pPr algn="just" defTabSz="1066773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imes New Roman" pitchFamily="18" charset="0"/>
                <a:cs typeface="Times New Roman" pitchFamily="18" charset="0"/>
              </a:rPr>
              <a:t>Обеспечить перевод на природный газ отопительных котельных при газификации муниципальных образований в рамках муниципальных (региональных) программ</a:t>
            </a:r>
            <a:endParaRPr lang="ru-RU" sz="20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33" y="4861756"/>
            <a:ext cx="458259" cy="64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avatars.mds.yandex.net/get-dialogs/1017510/03c826235bd4cf98d8ca/orig">
            <a:extLst>
              <a:ext uri="{FF2B5EF4-FFF2-40B4-BE49-F238E27FC236}">
                <a16:creationId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56" y="2515053"/>
            <a:ext cx="458259" cy="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Скругленный прямоугольник 4">
            <a:extLst>
              <a:ext uri="{FF2B5EF4-FFF2-40B4-BE49-F238E27FC236}">
                <a16:creationId xmlns:a16="http://schemas.microsoft.com/office/drawing/2014/main" id="{C1CDA935-6316-4D78-B718-23BD3E1A2D35}"/>
              </a:ext>
            </a:extLst>
          </p:cNvPr>
          <p:cNvSpPr/>
          <p:nvPr/>
        </p:nvSpPr>
        <p:spPr bwMode="auto">
          <a:xfrm>
            <a:off x="1725792" y="2414504"/>
            <a:ext cx="9734118" cy="1037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1440" tIns="91440" rIns="91440" bIns="91440" spcCol="1270" anchor="ctr"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реализацию мероприятий, направленных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догазификацию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населенных пунктов без привлечения средств граждан во исполнение перечня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поручений Президента Российской Федерации </a:t>
            </a:r>
          </a:p>
        </p:txBody>
      </p:sp>
    </p:spTree>
    <p:extLst>
      <p:ext uri="{BB962C8B-B14F-4D97-AF65-F5344CB8AC3E}">
        <p14:creationId xmlns:p14="http://schemas.microsoft.com/office/powerpoint/2010/main" val="3487457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1741" y="479175"/>
            <a:ext cx="10186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cap="none" dirty="0"/>
              <a:t>РЕЕСТР ОБЪЕКТОВ </a:t>
            </a:r>
            <a:r>
              <a:rPr lang="ru-RU" sz="2000" dirty="0"/>
              <a:t>ГАЗИФИКАЦИИ </a:t>
            </a:r>
            <a:r>
              <a:rPr lang="ru-RU" altLang="ru-RU" sz="2000" cap="none" dirty="0"/>
              <a:t>2021 ГОДА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30579"/>
              </p:ext>
            </p:extLst>
          </p:nvPr>
        </p:nvGraphicFramePr>
        <p:xfrm>
          <a:off x="1193843" y="1158377"/>
          <a:ext cx="10522587" cy="52987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4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644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594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0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696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</a:t>
                      </a:r>
                    </a:p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завершения работ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домовладений </a:t>
                      </a:r>
                    </a:p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 квартир, ед.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Рост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уровня газификации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30424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Работы выполнены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51"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Бежецкий район</a:t>
                      </a:r>
                      <a:endParaRPr lang="ru-RU" sz="14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4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Газоснабжение</a:t>
                      </a:r>
                      <a:r>
                        <a:rPr lang="ru-RU" sz="144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4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д. Бор Шкени</a:t>
                      </a:r>
                      <a:r>
                        <a:rPr lang="ru-RU" sz="144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4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д.Кушалино</a:t>
                      </a:r>
                      <a:r>
                        <a:rPr lang="ru-RU" sz="144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д. Плотники, д. Белое, д. Савельево  </a:t>
                      </a:r>
                      <a:endParaRPr lang="ru-RU" sz="144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latin typeface="Times New Roman" pitchFamily="18" charset="0"/>
                          <a:cs typeface="Times New Roman" pitchFamily="18" charset="0"/>
                        </a:rPr>
                        <a:t>02.09.2021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7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40" b="0" i="0" u="none" strike="noStrike" dirty="0">
                          <a:effectLst/>
                          <a:latin typeface="Times New Roman" panose="02020603050405020304" pitchFamily="18" charset="0"/>
                        </a:rPr>
                        <a:t> Межпоселковый газопровод  </a:t>
                      </a:r>
                      <a:r>
                        <a:rPr lang="ru-RU" sz="1440" b="1" i="0" u="none" strike="noStrike" dirty="0">
                          <a:effectLst/>
                          <a:latin typeface="Times New Roman" panose="02020603050405020304" pitchFamily="18" charset="0"/>
                        </a:rPr>
                        <a:t>д. Збуново –</a:t>
                      </a:r>
                    </a:p>
                    <a:p>
                      <a:pPr algn="l" fontAlgn="t"/>
                      <a:r>
                        <a:rPr lang="ru-RU" sz="1440" b="1" i="0" u="none" strike="noStrike" dirty="0">
                          <a:effectLst/>
                          <a:latin typeface="Times New Roman" panose="02020603050405020304" pitchFamily="18" charset="0"/>
                        </a:rPr>
                        <a:t> д. Сырцевка </a:t>
                      </a:r>
                      <a:endParaRPr lang="ru-RU" sz="1440" b="1" i="0" u="none" strike="noStrike" dirty="0"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30.12.2021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206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83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40" b="0" i="0" u="none" strike="noStrike" dirty="0">
                          <a:effectLst/>
                          <a:latin typeface="Times New Roman" panose="02020603050405020304" pitchFamily="18" charset="0"/>
                        </a:rPr>
                        <a:t> Межпоселковый газопровод  </a:t>
                      </a:r>
                      <a:r>
                        <a:rPr lang="ru-RU" sz="1440" b="1" i="0" u="none" strike="noStrike" dirty="0">
                          <a:effectLst/>
                          <a:latin typeface="Times New Roman" panose="02020603050405020304" pitchFamily="18" charset="0"/>
                        </a:rPr>
                        <a:t>д. Сырцевка  –   д. Высоково </a:t>
                      </a:r>
                      <a:endParaRPr lang="ru-RU" sz="1440" b="1" i="0" u="none" strike="noStrike" dirty="0"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30.12.2021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0" i="0" u="none" strike="noStrike" dirty="0">
                          <a:latin typeface="Times New Roman"/>
                        </a:rPr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0" i="0" u="none" strike="noStrike" dirty="0">
                          <a:latin typeface="Times New Roman"/>
                        </a:rPr>
                        <a:t>Бологовский район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440" b="0" i="0" u="none" strike="noStrike" dirty="0">
                          <a:latin typeface="Times New Roman"/>
                        </a:rPr>
                        <a:t> Внутрипоселковые газовые сети</a:t>
                      </a:r>
                      <a:r>
                        <a:rPr lang="ru-RU" sz="1440" b="0" i="0" u="none" strike="noStrike" baseline="0" dirty="0">
                          <a:latin typeface="Times New Roman"/>
                        </a:rPr>
                        <a:t> </a:t>
                      </a:r>
                      <a:r>
                        <a:rPr lang="ru-RU" sz="1440" b="1" i="0" u="none" strike="noStrike" dirty="0" err="1">
                          <a:latin typeface="Times New Roman"/>
                        </a:rPr>
                        <a:t>п.Гузятино</a:t>
                      </a:r>
                      <a:r>
                        <a:rPr lang="ru-RU" sz="1440" b="1" i="0" u="none" strike="noStrike" dirty="0">
                          <a:latin typeface="Times New Roman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latin typeface="Times New Roman" pitchFamily="18" charset="0"/>
                          <a:cs typeface="Times New Roman" pitchFamily="18" charset="0"/>
                        </a:rPr>
                        <a:t>22.12.2021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57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Калининский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Газоснабжение 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д. Новая Слобода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09.12.2021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51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Газоснабжение жилого фонда  в</a:t>
                      </a:r>
                    </a:p>
                    <a:p>
                      <a:pPr algn="just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д. Алексеевское и д. Гришкино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Большое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500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30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/>
                      <a:r>
                        <a:rPr lang="ru-RU" sz="145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 Межпоселковый газопровод </a:t>
                      </a:r>
                      <a:r>
                        <a:rPr lang="ru-RU" sz="1450" b="1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д. Славное –</a:t>
                      </a:r>
                    </a:p>
                    <a:p>
                      <a:pPr marL="0" indent="0" algn="l" fontAlgn="ctr"/>
                      <a:r>
                        <a:rPr lang="ru-RU" sz="1450" b="1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 д. </a:t>
                      </a:r>
                      <a:r>
                        <a:rPr lang="ru-RU" sz="1450" b="1" i="0" u="none" strike="noStrike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Тестово</a:t>
                      </a:r>
                      <a:r>
                        <a:rPr lang="ru-RU" sz="1450" b="1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27.12.2021</a:t>
                      </a:r>
                      <a:r>
                        <a:rPr lang="ru-RU" sz="15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sz="15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148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500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85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lvl="0" indent="0" algn="l" fontAlgn="t">
                        <a:tabLst>
                          <a:tab pos="177800" algn="l"/>
                        </a:tabLst>
                      </a:pPr>
                      <a:r>
                        <a:rPr lang="ru-RU" sz="1440" b="0" i="0" u="none" strike="noStrike" dirty="0">
                          <a:effectLst/>
                          <a:latin typeface="Times New Roman" panose="02020603050405020304" pitchFamily="18" charset="0"/>
                        </a:rPr>
                        <a:t>Межпоселковый газопровод  высокого</a:t>
                      </a:r>
                      <a:r>
                        <a:rPr lang="ru-RU" sz="1440" b="0" i="0" u="none" strike="noStrike" baseline="0" dirty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40" b="0" i="0" u="none" strike="noStrike" dirty="0">
                          <a:effectLst/>
                          <a:latin typeface="Times New Roman" panose="02020603050405020304" pitchFamily="18" charset="0"/>
                        </a:rPr>
                        <a:t>давления от </a:t>
                      </a:r>
                      <a:r>
                        <a:rPr lang="ru-RU" sz="1440" b="1" i="0" u="none" strike="noStrike" dirty="0">
                          <a:effectLst/>
                          <a:latin typeface="Times New Roman" panose="02020603050405020304" pitchFamily="18" charset="0"/>
                        </a:rPr>
                        <a:t>д. Игнатово до п. Крупский</a:t>
                      </a:r>
                      <a:r>
                        <a:rPr lang="ru-RU" sz="1440" b="0" i="0" u="none" strike="noStrike" dirty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185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500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effectLst/>
                          <a:latin typeface="Times New Roman" panose="02020603050405020304" pitchFamily="18" charset="0"/>
                        </a:rPr>
                        <a:t>Кашинский городской округ</a:t>
                      </a:r>
                      <a:endParaRPr lang="ru-RU" sz="1450" b="0" i="0" u="none" strike="noStrike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01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40" b="0" i="0" u="none" strike="noStrike" dirty="0">
                          <a:effectLst/>
                          <a:latin typeface="Times New Roman" panose="02020603050405020304" pitchFamily="18" charset="0"/>
                        </a:rPr>
                        <a:t>Межпоселковый газопровод </a:t>
                      </a:r>
                      <a:r>
                        <a:rPr lang="ru-RU" sz="1440" b="1" i="0" u="none" strike="noStrike" dirty="0">
                          <a:effectLst/>
                          <a:latin typeface="Times New Roman" panose="02020603050405020304" pitchFamily="18" charset="0"/>
                        </a:rPr>
                        <a:t>ГРС Кашин –</a:t>
                      </a:r>
                    </a:p>
                    <a:p>
                      <a:pPr marL="0" marR="0" lvl="0" indent="0" algn="l" defTabSz="1219019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40" b="1" i="0" u="none" strike="noStrike" dirty="0">
                          <a:effectLst/>
                          <a:latin typeface="Times New Roman" panose="02020603050405020304" pitchFamily="18" charset="0"/>
                        </a:rPr>
                        <a:t>д. Бурмакино</a:t>
                      </a:r>
                      <a:endParaRPr lang="ru-RU" sz="144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0,020</a:t>
                      </a:r>
                      <a:endParaRPr lang="ru-RU" sz="1500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7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4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30498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0141" y="479175"/>
            <a:ext cx="10186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cap="none" dirty="0"/>
              <a:t>РЕЕСТР ОБЪЕКТОВ </a:t>
            </a:r>
            <a:r>
              <a:rPr lang="ru-RU" sz="2000" dirty="0"/>
              <a:t>ГАЗИФИКАЦИИ </a:t>
            </a:r>
            <a:r>
              <a:rPr lang="ru-RU" altLang="ru-RU" sz="2000" cap="none" dirty="0"/>
              <a:t>2021 ГОДА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37930"/>
              </p:ext>
            </p:extLst>
          </p:nvPr>
        </p:nvGraphicFramePr>
        <p:xfrm>
          <a:off x="1135118" y="1305884"/>
          <a:ext cx="10667414" cy="45564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15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186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563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7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5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9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207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</a:t>
                      </a:r>
                    </a:p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завершения работ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домовладений и квартир, ед.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5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Рост</a:t>
                      </a:r>
                      <a:r>
                        <a:rPr lang="ru-RU" sz="145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уровня газификации</a:t>
                      </a:r>
                      <a:endParaRPr lang="ru-RU" sz="145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2759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Работы выполнены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4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Калязинский район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ru-RU" sz="14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Газоснабжение  д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 Благуново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latin typeface="Times New Roman" pitchFamily="18" charset="0"/>
                          <a:cs typeface="Times New Roman" pitchFamily="18" charset="0"/>
                        </a:rPr>
                        <a:t>30.12.2021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51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 Кимрский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440" b="0" i="0" u="none" strike="noStrike" dirty="0">
                          <a:latin typeface="Times New Roman"/>
                        </a:rPr>
                        <a:t> </a:t>
                      </a:r>
                      <a:r>
                        <a:rPr lang="ru-RU" sz="1450" b="0" i="0" u="none" strike="noStrike" dirty="0">
                          <a:latin typeface="Times New Roman"/>
                        </a:rPr>
                        <a:t>Газоснабжение</a:t>
                      </a:r>
                      <a:r>
                        <a:rPr lang="ru-RU" sz="1440" b="0" i="0" u="none" strike="noStrike" dirty="0">
                          <a:latin typeface="Times New Roman"/>
                        </a:rPr>
                        <a:t> </a:t>
                      </a:r>
                      <a:r>
                        <a:rPr lang="ru-RU" sz="1440" b="1" i="0" u="none" strike="noStrike" dirty="0">
                          <a:latin typeface="Times New Roman"/>
                        </a:rPr>
                        <a:t>д. Скулино</a:t>
                      </a:r>
                      <a:endParaRPr lang="ru-RU" sz="1440" b="0" i="0" u="none" strike="noStrike" dirty="0"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latin typeface="Times New Roman" pitchFamily="18" charset="0"/>
                          <a:cs typeface="Times New Roman" pitchFamily="18" charset="0"/>
                        </a:rPr>
                        <a:t>29.12.2021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186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Осташковский городской округ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Внутрипоселковые газовые сети в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д. Залучье, д. Жулево, д. Никольское,  </a:t>
                      </a:r>
                    </a:p>
                    <a:p>
                      <a:pPr algn="l" rtl="0" fontAlgn="ctr"/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д. Нескучное,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д. М. Ронское, д. Б.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Ронское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670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1.10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50" b="0" i="0" u="none" strike="noStrike" dirty="0">
                        <a:latin typeface="Times New Roman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1.11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Рамешковский муниципальный</a:t>
                      </a:r>
                      <a:r>
                        <a:rPr lang="ru-RU" sz="1450" b="0" i="0" u="none" strike="noStrike" baseline="0" dirty="0">
                          <a:latin typeface="Times New Roman"/>
                        </a:rPr>
                        <a:t> округ</a:t>
                      </a:r>
                      <a:endParaRPr lang="ru-RU" sz="1450" b="0" i="0" u="none" strike="noStrike" dirty="0"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latin typeface="Times New Roman"/>
                        </a:rPr>
                        <a:t> Межпоселковый газопровод </a:t>
                      </a:r>
                      <a:r>
                        <a:rPr lang="ru-RU" sz="1450" b="1" i="0" u="none" strike="noStrike" dirty="0">
                          <a:latin typeface="Times New Roman"/>
                        </a:rPr>
                        <a:t>с.Киверичи -                         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1" i="0" u="none" strike="noStrike" dirty="0">
                          <a:latin typeface="Times New Roman"/>
                        </a:rPr>
                        <a:t> д. Алешино </a:t>
                      </a:r>
                      <a:r>
                        <a:rPr lang="ru-RU" sz="1450" b="0" i="0" u="none" strike="noStrike" dirty="0">
                          <a:latin typeface="Times New Roman"/>
                        </a:rPr>
                        <a:t>(2 этап)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31.08.2021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260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92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Разводящие сети газоснабжения 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д.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Тихорево 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ru-RU" sz="15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02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Ржевский район</a:t>
                      </a:r>
                      <a:endParaRPr lang="ru-RU" sz="14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Газоснабжение </a:t>
                      </a:r>
                      <a:r>
                        <a:rPr lang="ru-RU" sz="145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 Костерево</a:t>
                      </a:r>
                      <a:r>
                        <a:rPr lang="ru-RU" sz="14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45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5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 </a:t>
                      </a:r>
                      <a:r>
                        <a:rPr lang="ru-RU" sz="1450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Есемово</a:t>
                      </a:r>
                      <a:r>
                        <a:rPr lang="ru-RU" sz="145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5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latin typeface="Times New Roman" pitchFamily="18" charset="0"/>
                          <a:cs typeface="Times New Roman" pitchFamily="18" charset="0"/>
                        </a:rPr>
                        <a:t>28.12.2021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92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 Старицкий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Газоснабжение </a:t>
                      </a:r>
                      <a:r>
                        <a:rPr lang="ru-RU" sz="1600" b="1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д. Старо-Ямская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latin typeface="Times New Roman" pitchFamily="18" charset="0"/>
                          <a:cs typeface="Times New Roman" pitchFamily="18" charset="0"/>
                        </a:rPr>
                        <a:t>14.10.2021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0,009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92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1.14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Фировский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Газовые сети в  </a:t>
                      </a:r>
                      <a:r>
                        <a:rPr lang="ru-RU" sz="1450" b="1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п. Фирово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50" dirty="0">
                          <a:latin typeface="Times New Roman" pitchFamily="18" charset="0"/>
                          <a:cs typeface="Times New Roman" pitchFamily="18" charset="0"/>
                        </a:rPr>
                        <a:t>13.09.2021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0,027</a:t>
                      </a:r>
                      <a:endParaRPr lang="ru-RU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4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01251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6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9664752" y="6381328"/>
            <a:ext cx="2479848" cy="558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32" indent="-28574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2971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160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349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537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726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914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103" indent="-228594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0141" y="479175"/>
            <a:ext cx="10186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  <a:lvl6pPr>
              <a:defRPr>
                <a:latin typeface="Arial" charset="0"/>
              </a:defRPr>
            </a:lvl6pPr>
            <a:lvl7pPr>
              <a:defRPr>
                <a:latin typeface="Arial" charset="0"/>
              </a:defRPr>
            </a:lvl7pPr>
            <a:lvl8pPr>
              <a:defRPr>
                <a:latin typeface="Arial" charset="0"/>
              </a:defRPr>
            </a:lvl8pPr>
            <a:lvl9pPr>
              <a:defRPr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cap="none" dirty="0"/>
              <a:t>РЕЕСТР ОБЪЕКТОВ </a:t>
            </a:r>
            <a:r>
              <a:rPr lang="ru-RU" sz="2000" dirty="0"/>
              <a:t>ГАЗИФИКАЦИИ </a:t>
            </a:r>
            <a:r>
              <a:rPr lang="ru-RU" altLang="ru-RU" sz="2000" cap="none" dirty="0"/>
              <a:t>2021 ГОДА (ПРОДОЛЖЕНИЕ)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820810C4-6228-4A5A-878E-64074EDC5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068535"/>
              </p:ext>
            </p:extLst>
          </p:nvPr>
        </p:nvGraphicFramePr>
        <p:xfrm>
          <a:off x="1260141" y="1241375"/>
          <a:ext cx="10376037" cy="44276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372">
                  <a:extLst>
                    <a:ext uri="{9D8B030D-6E8A-4147-A177-3AD203B41FA5}">
                      <a16:colId xmlns:a16="http://schemas.microsoft.com/office/drawing/2014/main" val="159448162"/>
                    </a:ext>
                  </a:extLst>
                </a:gridCol>
                <a:gridCol w="3037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3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8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30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Муниципальное образование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Объект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</a:t>
                      </a:r>
                    </a:p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км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завершения работ</a:t>
                      </a: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5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домовладений и квартир, ед.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5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Рост</a:t>
                      </a:r>
                      <a:r>
                        <a:rPr lang="ru-RU" sz="1500" b="1" i="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уровня газификации</a:t>
                      </a:r>
                      <a:endParaRPr lang="ru-RU" sz="15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03" marR="7803" marT="7803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506"/>
                  </a:ext>
                </a:extLst>
              </a:tr>
              <a:tr h="328295">
                <a:tc>
                  <a:txBody>
                    <a:bodyPr/>
                    <a:lstStyle/>
                    <a:p>
                      <a:pPr algn="ctr" rtl="0" fontAlgn="ctr"/>
                      <a:endParaRPr lang="ru-RU" sz="14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II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Работы завершены, пуск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газа после завершения строительства межпоселкового  газопровода</a:t>
                      </a:r>
                      <a:endParaRPr lang="ru-RU" sz="145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Жарковский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Внутрипоселковые газовые сети </a:t>
                      </a:r>
                    </a:p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по </a:t>
                      </a:r>
                      <a:r>
                        <a:rPr lang="ru-RU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п. Жарковский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28.12.2021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1541</a:t>
                      </a:r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r>
                        <a:rPr lang="ru-RU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,196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Молоковский муниципальный округ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Внутрипоселковые газовые сети </a:t>
                      </a:r>
                    </a:p>
                    <a:p>
                      <a:pPr algn="l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по </a:t>
                      </a:r>
                      <a:r>
                        <a:rPr lang="ru-RU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п. Молоково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23.12.2021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1 256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0,160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61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III</a:t>
                      </a:r>
                      <a:r>
                        <a:rPr lang="ru-RU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r>
                        <a:rPr lang="ru-RU" sz="15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Переходящие объекты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77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5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Краснохолмский</a:t>
                      </a:r>
                      <a:r>
                        <a:rPr lang="ru-RU" sz="145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муниципальный округ</a:t>
                      </a:r>
                      <a:endParaRPr lang="ru-RU" sz="145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Внутрипоселковые газовые сети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по </a:t>
                      </a:r>
                      <a:r>
                        <a:rPr lang="ru-RU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 Красный Холм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30.09.2022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itchFamily="18" charset="0"/>
                        </a:rPr>
                        <a:t>608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0,078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7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  <a:p>
                      <a:pPr algn="ctr" rtl="0" fontAlgn="ctr"/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3.3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Максатихинский район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 Межпоселковый газопровод</a:t>
                      </a:r>
                      <a:r>
                        <a:rPr lang="ru-RU" sz="1600" b="0" i="0" u="none" strike="noStrike" baseline="0" dirty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</a:p>
                    <a:p>
                      <a:pPr algn="l" fontAlgn="t"/>
                      <a:r>
                        <a:rPr lang="ru-RU" sz="16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 ГРС «Бежецк» - п. Максатиха</a:t>
                      </a:r>
                      <a:endParaRPr lang="ru-RU" sz="16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01.09.2023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4 785</a:t>
                      </a:r>
                    </a:p>
                  </a:txBody>
                  <a:tcPr marL="9525" marR="9525" marT="9525" marB="0" anchor="ctr"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ru-RU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0,610</a:t>
                      </a: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24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ru-RU" sz="14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Внутрипоселковые газовые сети 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по </a:t>
                      </a:r>
                      <a:r>
                        <a:rPr lang="ru-RU" sz="145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п. Максатиха</a:t>
                      </a:r>
                      <a:r>
                        <a:rPr lang="ru-RU" sz="145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(разработка  </a:t>
                      </a:r>
                    </a:p>
                    <a:p>
                      <a:pPr algn="l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проектной документации)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10.08.2022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Рисунок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4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40525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166272" y="5069290"/>
            <a:ext cx="500560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газовых сетей </a:t>
            </a:r>
          </a:p>
          <a:p>
            <a:pPr algn="ctr">
              <a:defRPr/>
            </a:pP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 </a:t>
            </a:r>
            <a:r>
              <a:rPr lang="ru-RU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 Бор Шкени</a:t>
            </a: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 Кушалино, д. Плотники, </a:t>
            </a:r>
          </a:p>
          <a:p>
            <a:pPr algn="ctr">
              <a:defRPr/>
            </a:pPr>
            <a:r>
              <a:rPr lang="ru-RU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с. Белое, д. Савельево </a:t>
            </a: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Бежецкого района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19,4 км)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014FE75-C936-436B-ACB0-DB3D89CE021E}"/>
              </a:ext>
            </a:extLst>
          </p:cNvPr>
          <p:cNvCxnSpPr/>
          <p:nvPr/>
        </p:nvCxnSpPr>
        <p:spPr>
          <a:xfrm>
            <a:off x="6448291" y="1069596"/>
            <a:ext cx="0" cy="5495778"/>
          </a:xfrm>
          <a:prstGeom prst="line">
            <a:avLst/>
          </a:prstGeom>
          <a:ln w="1270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6A77E720-EC53-465C-A49D-FD35466C51F3}"/>
              </a:ext>
            </a:extLst>
          </p:cNvPr>
          <p:cNvSpPr txBox="1">
            <a:spLocks/>
          </p:cNvSpPr>
          <p:nvPr/>
        </p:nvSpPr>
        <p:spPr bwMode="auto">
          <a:xfrm>
            <a:off x="11560488" y="6382283"/>
            <a:ext cx="497919" cy="3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962301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4571886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5181470" indent="-304792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5459CB5-5FF7-48BE-AFD0-D98148E09400}" type="slidenum">
              <a:rPr lang="ru-RU" altLang="ru-RU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16" descr="E:\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93" y="5069290"/>
            <a:ext cx="455807" cy="3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Заголовок 20"/>
          <p:cNvSpPr txBox="1">
            <a:spLocks/>
          </p:cNvSpPr>
          <p:nvPr/>
        </p:nvSpPr>
        <p:spPr>
          <a:xfrm>
            <a:off x="992920" y="306850"/>
            <a:ext cx="10945079" cy="36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dirty="0"/>
              <a:t>ИСПОЛНЕНИЕ РЕГИОНАЛЬНОЙ ПРОГРАММЫ ГАЗИФИКАЦИИ В 2021 ГОДУ</a:t>
            </a:r>
          </a:p>
          <a:p>
            <a:r>
              <a:rPr lang="ru-RU" dirty="0"/>
              <a:t>(ПРОДОЛЖЕНИЕ)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 cstate="print"/>
          <a:srcRect t="697" b="794"/>
          <a:stretch/>
        </p:blipFill>
        <p:spPr>
          <a:xfrm>
            <a:off x="2227200" y="1069596"/>
            <a:ext cx="2883751" cy="3714367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1231138"/>
            <a:ext cx="385762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0" y="5231425"/>
            <a:ext cx="504190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5086956"/>
            <a:ext cx="45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20396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24991</TotalTime>
  <Words>4014</Words>
  <Application>Microsoft Office PowerPoint</Application>
  <PresentationFormat>Широкоэкранный</PresentationFormat>
  <Paragraphs>1131</Paragraphs>
  <Slides>50</Slides>
  <Notes>38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Wingdings</vt:lpstr>
      <vt:lpstr>XO Oriel</vt:lpstr>
      <vt:lpstr>Тема Office</vt:lpstr>
      <vt:lpstr>Acrobat Document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Ецык И.А.</dc:creator>
  <cp:lastModifiedBy>Цветков Александр Иванович</cp:lastModifiedBy>
  <cp:revision>3332</cp:revision>
  <cp:lastPrinted>2022-03-25T11:37:14Z</cp:lastPrinted>
  <dcterms:created xsi:type="dcterms:W3CDTF">2019-06-20T12:36:52Z</dcterms:created>
  <dcterms:modified xsi:type="dcterms:W3CDTF">2022-03-25T13:41:53Z</dcterms:modified>
</cp:coreProperties>
</file>